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766" r:id="rId2"/>
    <p:sldMasterId id="2147483767" r:id="rId3"/>
  </p:sldMasterIdLst>
  <p:notesMasterIdLst>
    <p:notesMasterId r:id="rId23"/>
  </p:notesMasterIdLst>
  <p:sldIdLst>
    <p:sldId id="256" r:id="rId4"/>
    <p:sldId id="350" r:id="rId5"/>
    <p:sldId id="357" r:id="rId6"/>
    <p:sldId id="315" r:id="rId7"/>
    <p:sldId id="316" r:id="rId8"/>
    <p:sldId id="320" r:id="rId9"/>
    <p:sldId id="322" r:id="rId10"/>
    <p:sldId id="324" r:id="rId11"/>
    <p:sldId id="300" r:id="rId12"/>
    <p:sldId id="308" r:id="rId13"/>
    <p:sldId id="337" r:id="rId14"/>
    <p:sldId id="338" r:id="rId15"/>
    <p:sldId id="341" r:id="rId16"/>
    <p:sldId id="339" r:id="rId17"/>
    <p:sldId id="358" r:id="rId18"/>
    <p:sldId id="340" r:id="rId19"/>
    <p:sldId id="342" r:id="rId20"/>
    <p:sldId id="343" r:id="rId21"/>
    <p:sldId id="296" r:id="rId2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90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3884"/>
    <a:srgbClr val="5C126B"/>
    <a:srgbClr val="823A67"/>
    <a:srgbClr val="EAD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48" autoAdjust="0"/>
    <p:restoredTop sz="86544" autoAdjust="0"/>
  </p:normalViewPr>
  <p:slideViewPr>
    <p:cSldViewPr snapToGrid="0" snapToObjects="1">
      <p:cViewPr varScale="1">
        <p:scale>
          <a:sx n="97" d="100"/>
          <a:sy n="97" d="100"/>
        </p:scale>
        <p:origin x="2032" y="192"/>
      </p:cViewPr>
      <p:guideLst>
        <p:guide pos="2902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28" Type="http://schemas.microsoft.com/office/2015/10/relationships/revisionInfo" Target="revisionInfo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latin typeface="Arial" panose="020B0604020202020204" pitchFamily="34" charset="0"/>
                <a:cs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100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备注占位符 4"/>
          <p:cNvSpPr>
            <a:spLocks noGrp="1" noChangeArrowheads="1"/>
          </p:cNvSpPr>
          <p:nvPr>
            <p:ph type="body" sz="quarter" idx="9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 noProof="1" dirty="0">
                <a:cs typeface="+mn-ea"/>
              </a:defRPr>
            </a:lvl1pPr>
          </a:lstStyle>
          <a:p>
            <a:pPr>
              <a:defRPr/>
            </a:pPr>
            <a:fld id="{6ACD3B30-542E-42FA-96D3-126D2659EF0E}" type="slidenum">
              <a:rPr lang="zh-CN" altLang="en-US"/>
              <a:t>‹#›</a:t>
            </a:fld>
            <a:endParaRPr lang="zh-CN" altLang="en-US"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CD3B30-542E-42FA-96D3-126D2659EF0E}" type="slidenum">
              <a:rPr lang="zh-CN" altLang="en-US" smtClean="0"/>
              <a:t>2</a:t>
            </a:fld>
            <a:endParaRPr lang="zh-CN" alt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5362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7651" name="文本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</a:t>
            </a:r>
            <a:r>
              <a:rPr lang="en-US" altLang="zh-CN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distribution datasets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we explicitly use the votes as the ground truth label distribution. 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We propose to generate distribution from the single label.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35818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7651" name="文本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9637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7651" name="文本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257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CD3B30-542E-42FA-96D3-126D2659EF0E}" type="slidenum">
              <a:rPr lang="zh-CN" altLang="en-US" smtClean="0"/>
              <a:t>4</a:t>
            </a:fld>
            <a:endParaRPr lang="zh-CN" alt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1315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CD3B30-542E-42FA-96D3-126D2659EF0E}" type="slidenum">
              <a:rPr lang="zh-CN" altLang="en-US" smtClean="0"/>
              <a:t>5</a:t>
            </a:fld>
            <a:endParaRPr lang="zh-CN" alt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9482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CD3B30-542E-42FA-96D3-126D2659EF0E}" type="slidenum">
              <a:rPr lang="zh-CN" altLang="en-US" smtClean="0"/>
              <a:t>6</a:t>
            </a:fld>
            <a:endParaRPr lang="zh-CN" alt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5402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CD3B30-542E-42FA-96D3-126D2659EF0E}" type="slidenum">
              <a:rPr lang="zh-CN" altLang="en-US" smtClean="0"/>
              <a:t>7</a:t>
            </a:fld>
            <a:endParaRPr lang="zh-CN" alt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39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CD3B30-542E-42FA-96D3-126D2659EF0E}" type="slidenum">
              <a:rPr lang="zh-CN" altLang="en-US" smtClean="0"/>
              <a:t>8</a:t>
            </a:fld>
            <a:endParaRPr lang="zh-CN" alt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8984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945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0483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fld id="{7CC5F9DE-68F8-4B0A-8FDD-692D45777AF7}" type="slidenum">
              <a:rPr lang="zh-CN" altLang="en-US" dirty="0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7651" name="文本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7651" name="文本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0091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95910" y="1346835"/>
            <a:ext cx="8516620" cy="4829810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  <a:endParaRPr lang="en-US" noProof="1"/>
          </a:p>
        </p:txBody>
      </p:sp>
      <p:sp>
        <p:nvSpPr>
          <p:cNvPr id="7" name="TextBox 9"/>
          <p:cNvSpPr txBox="1">
            <a:spLocks noChangeArrowheads="1"/>
          </p:cNvSpPr>
          <p:nvPr userDrawn="1"/>
        </p:nvSpPr>
        <p:spPr bwMode="auto">
          <a:xfrm>
            <a:off x="7673975" y="6581775"/>
            <a:ext cx="1476375" cy="276225"/>
          </a:xfrm>
          <a:prstGeom prst="rect">
            <a:avLst/>
          </a:prstGeom>
          <a:solidFill>
            <a:srgbClr val="823884"/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en-US" altLang="zh-CN" sz="1200">
              <a:solidFill>
                <a:schemeClr val="bg1"/>
              </a:solidFill>
            </a:endParaRPr>
          </a:p>
        </p:txBody>
      </p:sp>
      <p:sp>
        <p:nvSpPr>
          <p:cNvPr id="9" name="TextBox 12"/>
          <p:cNvSpPr txBox="1">
            <a:spLocks noChangeArrowheads="1"/>
          </p:cNvSpPr>
          <p:nvPr userDrawn="1"/>
        </p:nvSpPr>
        <p:spPr bwMode="auto">
          <a:xfrm>
            <a:off x="1764030" y="6581775"/>
            <a:ext cx="5910580" cy="276860"/>
          </a:xfrm>
          <a:prstGeom prst="rect">
            <a:avLst/>
          </a:prstGeom>
          <a:solidFill>
            <a:srgbClr val="5C12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cap="none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Visual Sentiment Analysis Using Convolutional Neural Network</a:t>
            </a: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10" name="TextBox 13"/>
          <p:cNvSpPr txBox="1">
            <a:spLocks noChangeArrowheads="1"/>
          </p:cNvSpPr>
          <p:nvPr userDrawn="1"/>
        </p:nvSpPr>
        <p:spPr bwMode="auto">
          <a:xfrm>
            <a:off x="0" y="6581775"/>
            <a:ext cx="1829435" cy="276860"/>
          </a:xfrm>
          <a:prstGeom prst="rect">
            <a:avLst/>
          </a:prstGeom>
          <a:solidFill>
            <a:srgbClr val="98437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91440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cap="none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   18 / 10 / 2017</a:t>
            </a: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:p14="http://schemas.microsoft.com/office/powerpoint/2010/main" xmlns="" id="{43B2EBA7-D994-42D6-AE41-1618D4798C2D}"/>
              </a:ext>
            </a:extLst>
          </p:cNvPr>
          <p:cNvGrpSpPr/>
          <p:nvPr userDrawn="1"/>
        </p:nvGrpSpPr>
        <p:grpSpPr>
          <a:xfrm>
            <a:off x="0" y="0"/>
            <a:ext cx="9150350" cy="1003935"/>
            <a:chOff x="0" y="0"/>
            <a:chExt cx="9150350" cy="1003935"/>
          </a:xfrm>
        </p:grpSpPr>
        <p:sp>
          <p:nvSpPr>
            <p:cNvPr id="11" name="矩形 10"/>
            <p:cNvSpPr/>
            <p:nvPr userDrawn="1"/>
          </p:nvSpPr>
          <p:spPr>
            <a:xfrm>
              <a:off x="0" y="0"/>
              <a:ext cx="9150350" cy="892810"/>
            </a:xfrm>
            <a:prstGeom prst="rect">
              <a:avLst/>
            </a:prstGeom>
            <a:solidFill>
              <a:srgbClr val="752B81"/>
            </a:solidFill>
            <a:ln>
              <a:noFill/>
            </a:ln>
            <a:effectLst>
              <a:outerShdw blurRad="50800" dist="127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2000" b="1" strike="noStrike" kern="1500" spc="50" baseline="0">
                <a:latin typeface="+mj-lt"/>
                <a:ea typeface="微软雅黑 Light" panose="020B0502040204020203" pitchFamily="34" charset="-122"/>
              </a:endParaRPr>
            </a:p>
          </p:txBody>
        </p:sp>
        <p:sp>
          <p:nvSpPr>
            <p:cNvPr id="59" name="矩形 58"/>
            <p:cNvSpPr/>
            <p:nvPr userDrawn="1"/>
          </p:nvSpPr>
          <p:spPr>
            <a:xfrm>
              <a:off x="0" y="914400"/>
              <a:ext cx="9126855" cy="9017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" name="TextBox 9"/>
          <p:cNvSpPr txBox="1">
            <a:spLocks noChangeArrowheads="1"/>
          </p:cNvSpPr>
          <p:nvPr userDrawn="1"/>
        </p:nvSpPr>
        <p:spPr bwMode="auto">
          <a:xfrm>
            <a:off x="7673975" y="6581775"/>
            <a:ext cx="1476375" cy="276225"/>
          </a:xfrm>
          <a:prstGeom prst="rect">
            <a:avLst/>
          </a:prstGeom>
          <a:solidFill>
            <a:srgbClr val="823884"/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en-US" altLang="zh-CN" sz="1200">
              <a:solidFill>
                <a:schemeClr val="bg1"/>
              </a:solidFill>
            </a:endParaRPr>
          </a:p>
        </p:txBody>
      </p:sp>
      <p:sp>
        <p:nvSpPr>
          <p:cNvPr id="6" name="TextBox 12"/>
          <p:cNvSpPr txBox="1">
            <a:spLocks noChangeArrowheads="1"/>
          </p:cNvSpPr>
          <p:nvPr userDrawn="1"/>
        </p:nvSpPr>
        <p:spPr bwMode="auto">
          <a:xfrm>
            <a:off x="1764030" y="6581775"/>
            <a:ext cx="5910580" cy="276860"/>
          </a:xfrm>
          <a:prstGeom prst="rect">
            <a:avLst/>
          </a:prstGeom>
          <a:solidFill>
            <a:srgbClr val="5C12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cap="none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Visual Sentiment Analysis Using Convolutional Neural Network</a:t>
            </a: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7" name="TextBox 13"/>
          <p:cNvSpPr txBox="1">
            <a:spLocks noChangeArrowheads="1"/>
          </p:cNvSpPr>
          <p:nvPr userDrawn="1"/>
        </p:nvSpPr>
        <p:spPr bwMode="auto">
          <a:xfrm>
            <a:off x="0" y="6581775"/>
            <a:ext cx="1829435" cy="276860"/>
          </a:xfrm>
          <a:prstGeom prst="rect">
            <a:avLst/>
          </a:prstGeom>
          <a:solidFill>
            <a:srgbClr val="98437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91440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cap="none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   18 / 10 / 2017</a:t>
            </a: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8" name="TextBox 11"/>
          <p:cNvSpPr txBox="1">
            <a:spLocks noChangeArrowheads="1"/>
          </p:cNvSpPr>
          <p:nvPr userDrawn="1"/>
        </p:nvSpPr>
        <p:spPr bwMode="auto">
          <a:xfrm>
            <a:off x="7673975" y="6581775"/>
            <a:ext cx="145478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‹#›</a:t>
            </a:fld>
            <a:r>
              <a:rPr lang="en-US" altLang="ko-KR" sz="1200" b="0" cap="none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 / 20</a:t>
            </a: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56" name="Content Placeholder 2"/>
          <p:cNvSpPr>
            <a:spLocks noGrp="1"/>
          </p:cNvSpPr>
          <p:nvPr>
            <p:ph idx="1" hasCustomPrompt="1"/>
          </p:nvPr>
        </p:nvSpPr>
        <p:spPr>
          <a:xfrm>
            <a:off x="295910" y="1225550"/>
            <a:ext cx="8516620" cy="4951730"/>
          </a:xfrm>
        </p:spPr>
        <p:txBody>
          <a:bodyPr/>
          <a:lstStyle>
            <a:lvl1pPr marL="228600" indent="-228600">
              <a:lnSpc>
                <a:spcPct val="100000"/>
              </a:lnSpc>
              <a:buClr>
                <a:srgbClr val="823884"/>
              </a:buClr>
              <a:buSzPct val="98000"/>
              <a:buFont typeface="Wingdings 2" panose="05020102010507070707" pitchFamily="18" charset="2"/>
              <a:buChar char=""/>
              <a:defRPr sz="2400">
                <a:latin typeface="+mn-lt"/>
                <a:ea typeface="微软雅黑" panose="020B0503020204020204" pitchFamily="34" charset="-122"/>
              </a:defRPr>
            </a:lvl1pPr>
            <a:lvl2pPr>
              <a:lnSpc>
                <a:spcPct val="100000"/>
              </a:lnSpc>
              <a:buClr>
                <a:srgbClr val="823884"/>
              </a:buClr>
              <a:defRPr sz="2000">
                <a:latin typeface="+mn-lt"/>
                <a:ea typeface="微软雅黑" panose="020B0503020204020204" pitchFamily="34" charset="-122"/>
              </a:defRPr>
            </a:lvl2pPr>
            <a:lvl3pPr>
              <a:lnSpc>
                <a:spcPct val="100000"/>
              </a:lnSpc>
              <a:buClr>
                <a:srgbClr val="823884"/>
              </a:buClr>
              <a:defRPr sz="1800">
                <a:latin typeface="+mn-lt"/>
                <a:ea typeface="微软雅黑" panose="020B0503020204020204" pitchFamily="34" charset="-122"/>
              </a:defRPr>
            </a:lvl3pPr>
            <a:lvl4pPr>
              <a:defRPr>
                <a:latin typeface="+mn-lt"/>
                <a:ea typeface="微软雅黑" panose="020B0503020204020204" pitchFamily="34" charset="-122"/>
              </a:defRPr>
            </a:lvl4pPr>
            <a:lvl5pPr>
              <a:defRPr>
                <a:latin typeface="+mn-lt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 单击此处编辑母版文本样式</a:t>
            </a:r>
          </a:p>
          <a:p>
            <a:pPr lvl="1"/>
            <a:r>
              <a:rPr lang="zh-CN" altLang="en-US" noProof="1"/>
              <a:t> 第二级</a:t>
            </a:r>
          </a:p>
          <a:p>
            <a:pPr lvl="2"/>
            <a:r>
              <a:rPr lang="zh-CN" altLang="en-US" noProof="1"/>
              <a:t> 第三级</a:t>
            </a:r>
          </a:p>
        </p:txBody>
      </p:sp>
      <p:sp>
        <p:nvSpPr>
          <p:cNvPr id="58" name="文本占位符 57"/>
          <p:cNvSpPr>
            <a:spLocks noGrp="1"/>
          </p:cNvSpPr>
          <p:nvPr>
            <p:ph type="body" sz="quarter" idx="10" hasCustomPrompt="1"/>
          </p:nvPr>
        </p:nvSpPr>
        <p:spPr>
          <a:xfrm>
            <a:off x="949325" y="159385"/>
            <a:ext cx="5800090" cy="574040"/>
          </a:xfrm>
        </p:spPr>
        <p:txBody>
          <a:bodyPr anchor="ctr"/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3" name="等腰三角形 2">
            <a:extLst>
              <a:ext uri="{FF2B5EF4-FFF2-40B4-BE49-F238E27FC236}">
                <a16:creationId xmlns:a16="http://schemas.microsoft.com/office/drawing/2014/main" xmlns:p14="http://schemas.microsoft.com/office/powerpoint/2010/main" xmlns="" id="{53883C07-4354-4202-BB4D-4BFFC68D506F}"/>
              </a:ext>
            </a:extLst>
          </p:cNvPr>
          <p:cNvSpPr/>
          <p:nvPr userDrawn="1"/>
        </p:nvSpPr>
        <p:spPr>
          <a:xfrm rot="5400000">
            <a:off x="575945" y="347980"/>
            <a:ext cx="228600" cy="197485"/>
          </a:xfrm>
          <a:prstGeom prst="triangl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 txBox="1">
            <a:spLocks noGrp="1"/>
          </p:cNvSpPr>
          <p:nvPr>
            <p:ph/>
          </p:nvPr>
        </p:nvSpPr>
        <p:spPr>
          <a:xfrm>
            <a:off x="295910" y="1346835"/>
            <a:ext cx="8517255" cy="483044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228600" indent="-228600" algn="l" defTabSz="914400" eaLnBrk="0" fontAlgn="auto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latin typeface="微软雅黑" charset="0"/>
                <a:ea typeface="微软雅黑" charset="0"/>
              </a:rPr>
              <a:t>单击此处编辑母版文本样式</a:t>
            </a:r>
          </a:p>
          <a:p>
            <a:pPr marL="6858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latin typeface="微软雅黑" charset="0"/>
                <a:ea typeface="微软雅黑" charset="0"/>
              </a:rPr>
              <a:t>第二级</a:t>
            </a:r>
          </a:p>
          <a:p>
            <a:pPr marL="11430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微软雅黑" charset="0"/>
                <a:ea typeface="微软雅黑" charset="0"/>
              </a:rPr>
              <a:t>第三级</a:t>
            </a:r>
          </a:p>
          <a:p>
            <a:pPr marL="16002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微软雅黑" charset="0"/>
                <a:ea typeface="微软雅黑" charset="0"/>
              </a:rPr>
              <a:t>第四级</a:t>
            </a:r>
          </a:p>
          <a:p>
            <a:pPr marL="20574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微软雅黑" charset="0"/>
                <a:ea typeface="微软雅黑" charset="0"/>
              </a:rPr>
              <a:t>第五级</a:t>
            </a:r>
          </a:p>
        </p:txBody>
      </p:sp>
      <p:sp>
        <p:nvSpPr>
          <p:cNvPr id="7" name="Text Box 6"/>
          <p:cNvSpPr txBox="1">
            <a:spLocks/>
          </p:cNvSpPr>
          <p:nvPr/>
        </p:nvSpPr>
        <p:spPr>
          <a:xfrm>
            <a:off x="7673975" y="6581775"/>
            <a:ext cx="1477010" cy="276860"/>
          </a:xfrm>
          <a:prstGeom prst="rect">
            <a:avLst/>
          </a:prstGeom>
          <a:solidFill>
            <a:srgbClr val="823884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9" name="Text Box 8"/>
          <p:cNvSpPr txBox="1">
            <a:spLocks/>
          </p:cNvSpPr>
          <p:nvPr/>
        </p:nvSpPr>
        <p:spPr>
          <a:xfrm>
            <a:off x="1764030" y="6581775"/>
            <a:ext cx="5910580" cy="276860"/>
          </a:xfrm>
          <a:prstGeom prst="rect">
            <a:avLst/>
          </a:prstGeom>
          <a:solidFill>
            <a:srgbClr val="5C126B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宋体" charset="0"/>
              <a:ea typeface="宋体" charset="0"/>
            </a:endParaRPr>
          </a:p>
        </p:txBody>
      </p:sp>
      <p:sp>
        <p:nvSpPr>
          <p:cNvPr id="10" name="Text Box 9"/>
          <p:cNvSpPr txBox="1">
            <a:spLocks/>
          </p:cNvSpPr>
          <p:nvPr/>
        </p:nvSpPr>
        <p:spPr>
          <a:xfrm>
            <a:off x="0" y="6581775"/>
            <a:ext cx="1829435" cy="277495"/>
          </a:xfrm>
          <a:prstGeom prst="rect">
            <a:avLst/>
          </a:prstGeom>
          <a:solidFill>
            <a:srgbClr val="984378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0"/>
            <a:ext cx="9150985" cy="1004570"/>
            <a:chOff x="0" y="0"/>
            <a:chExt cx="9150985" cy="1004570"/>
          </a:xfrm>
        </p:grpSpPr>
        <p:sp>
          <p:nvSpPr>
            <p:cNvPr id="11" name="Rectangle 10"/>
            <p:cNvSpPr>
              <a:spLocks/>
            </p:cNvSpPr>
            <p:nvPr/>
          </p:nvSpPr>
          <p:spPr>
            <a:xfrm>
              <a:off x="0" y="0"/>
              <a:ext cx="9150985" cy="893445"/>
            </a:xfrm>
            <a:prstGeom prst="rect">
              <a:avLst/>
            </a:prstGeom>
            <a:solidFill>
              <a:srgbClr val="752B81"/>
            </a:solidFill>
            <a:ln w="0">
              <a:noFill/>
              <a:prstDash/>
            </a:ln>
            <a:effectLst>
              <a:outerShdw blurRad="50800" dist="12700" dir="5400000" algn="t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000" b="1" cap="none" dirty="0" smtClean="0">
                <a:latin typeface="微软雅黑 Light" charset="0"/>
                <a:ea typeface="微软雅黑 Light" charset="0"/>
              </a:endParaRPr>
            </a:p>
          </p:txBody>
        </p:sp>
        <p:sp>
          <p:nvSpPr>
            <p:cNvPr id="59" name="Rectangle 58"/>
            <p:cNvSpPr>
              <a:spLocks/>
            </p:cNvSpPr>
            <p:nvPr/>
          </p:nvSpPr>
          <p:spPr>
            <a:xfrm>
              <a:off x="0" y="914400"/>
              <a:ext cx="9127490" cy="9080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n w="9525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000000"/>
                </a:solidFill>
                <a:latin typeface="宋体" charset="0"/>
                <a:ea typeface="宋体" charset="0"/>
              </a:endParaRPr>
            </a:p>
          </p:txBody>
        </p:sp>
      </p:grpSp>
      <p:sp>
        <p:nvSpPr>
          <p:cNvPr id="5" name="Text Box 4"/>
          <p:cNvSpPr txBox="1">
            <a:spLocks/>
          </p:cNvSpPr>
          <p:nvPr/>
        </p:nvSpPr>
        <p:spPr>
          <a:xfrm>
            <a:off x="7673975" y="6581775"/>
            <a:ext cx="1477010" cy="276860"/>
          </a:xfrm>
          <a:prstGeom prst="rect">
            <a:avLst/>
          </a:prstGeom>
          <a:solidFill>
            <a:srgbClr val="823884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6" name="Text Box 5"/>
          <p:cNvSpPr txBox="1">
            <a:spLocks/>
          </p:cNvSpPr>
          <p:nvPr/>
        </p:nvSpPr>
        <p:spPr>
          <a:xfrm>
            <a:off x="1764030" y="6581775"/>
            <a:ext cx="5910580" cy="276860"/>
          </a:xfrm>
          <a:prstGeom prst="rect">
            <a:avLst/>
          </a:prstGeom>
          <a:solidFill>
            <a:srgbClr val="5C126B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宋体" charset="0"/>
              <a:ea typeface="宋体" charset="0"/>
            </a:endParaRPr>
          </a:p>
        </p:txBody>
      </p:sp>
      <p:sp>
        <p:nvSpPr>
          <p:cNvPr id="7" name="Text Box 6"/>
          <p:cNvSpPr txBox="1">
            <a:spLocks/>
          </p:cNvSpPr>
          <p:nvPr/>
        </p:nvSpPr>
        <p:spPr>
          <a:xfrm>
            <a:off x="0" y="6581775"/>
            <a:ext cx="1829435" cy="277495"/>
          </a:xfrm>
          <a:prstGeom prst="rect">
            <a:avLst/>
          </a:prstGeom>
          <a:solidFill>
            <a:srgbClr val="984378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8" name="Text Box 7"/>
          <p:cNvSpPr txBox="1">
            <a:spLocks/>
          </p:cNvSpPr>
          <p:nvPr/>
        </p:nvSpPr>
        <p:spPr>
          <a:xfrm>
            <a:off x="7673975" y="6581775"/>
            <a:ext cx="1454785" cy="2768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‹#›</a:t>
            </a:fld>
            <a:r>
              <a:rPr lang="en-US" altLang="ko-KR" sz="1200" b="0" cap="none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/20</a:t>
            </a: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56" name="Content Placeholder 55"/>
          <p:cNvSpPr txBox="1">
            <a:spLocks noGrp="1"/>
          </p:cNvSpPr>
          <p:nvPr>
            <p:ph/>
          </p:nvPr>
        </p:nvSpPr>
        <p:spPr>
          <a:xfrm>
            <a:off x="295910" y="1225550"/>
            <a:ext cx="8517255" cy="495236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228600" indent="-228600" algn="l" defTabSz="914400" eaLnBrk="0" fontAlgn="auto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4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latin typeface="微软雅黑" charset="0"/>
                <a:ea typeface="微软雅黑" charset="0"/>
              </a:rPr>
              <a:t>单击此处编辑母版文本样式</a:t>
            </a:r>
          </a:p>
          <a:p>
            <a:pPr marL="685800" indent="-228600" algn="l" defTabSz="914400" eaLnBrk="0" fontAlgn="auto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latin typeface="微软雅黑" charset="0"/>
                <a:ea typeface="微软雅黑" charset="0"/>
              </a:rPr>
              <a:t>第二级</a:t>
            </a:r>
          </a:p>
          <a:p>
            <a:pPr marL="1143000" indent="-228600" algn="l" defTabSz="914400" eaLnBrk="0" fontAlgn="auto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18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latin typeface="微软雅黑" charset="0"/>
                <a:ea typeface="微软雅黑" charset="0"/>
              </a:rPr>
              <a:t>第三级</a:t>
            </a:r>
          </a:p>
        </p:txBody>
      </p:sp>
      <p:sp>
        <p:nvSpPr>
          <p:cNvPr id="58" name="Text Placeholder 57"/>
          <p:cNvSpPr txBox="1">
            <a:spLocks noGrp="1"/>
          </p:cNvSpPr>
          <p:nvPr>
            <p:ph type="body"/>
          </p:nvPr>
        </p:nvSpPr>
        <p:spPr>
          <a:xfrm>
            <a:off x="949325" y="159385"/>
            <a:ext cx="5800725" cy="5746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chemeClr val="bg1"/>
                </a:solidFill>
                <a:latin typeface="Calibri" charset="0"/>
                <a:ea typeface="Calibri" charset="0"/>
              </a:rPr>
              <a:t>title</a:t>
            </a:r>
          </a:p>
        </p:txBody>
      </p:sp>
      <p:sp>
        <p:nvSpPr>
          <p:cNvPr id="3" name="Isosceles Triangle 2"/>
          <p:cNvSpPr>
            <a:spLocks/>
          </p:cNvSpPr>
          <p:nvPr/>
        </p:nvSpPr>
        <p:spPr>
          <a:xfrm rot="5400000">
            <a:off x="575945" y="347980"/>
            <a:ext cx="229235" cy="198120"/>
          </a:xfrm>
          <a:prstGeom prst="triangle">
            <a:avLst/>
          </a:prstGeom>
          <a:noFill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宋体" charset="0"/>
              <a:ea typeface="宋体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 txBox="1">
            <a:spLocks noGrp="1"/>
          </p:cNvSpPr>
          <p:nvPr>
            <p:ph/>
          </p:nvPr>
        </p:nvSpPr>
        <p:spPr>
          <a:xfrm>
            <a:off x="295910" y="1346835"/>
            <a:ext cx="8517255" cy="483044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228600" indent="-228600" algn="l" defTabSz="914400" eaLnBrk="0" fontAlgn="auto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latin typeface="微软雅黑" charset="0"/>
                <a:ea typeface="微软雅黑" charset="0"/>
              </a:rPr>
              <a:t>单击此处编辑母版文本样式</a:t>
            </a:r>
          </a:p>
          <a:p>
            <a:pPr marL="6858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latin typeface="微软雅黑" charset="0"/>
                <a:ea typeface="微软雅黑" charset="0"/>
              </a:rPr>
              <a:t>第二级</a:t>
            </a:r>
          </a:p>
          <a:p>
            <a:pPr marL="11430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微软雅黑" charset="0"/>
                <a:ea typeface="微软雅黑" charset="0"/>
              </a:rPr>
              <a:t>第三级</a:t>
            </a:r>
          </a:p>
          <a:p>
            <a:pPr marL="16002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微软雅黑" charset="0"/>
                <a:ea typeface="微软雅黑" charset="0"/>
              </a:rPr>
              <a:t>第四级</a:t>
            </a:r>
          </a:p>
          <a:p>
            <a:pPr marL="20574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微软雅黑" charset="0"/>
                <a:ea typeface="微软雅黑" charset="0"/>
              </a:rPr>
              <a:t>第五级</a:t>
            </a:r>
          </a:p>
        </p:txBody>
      </p:sp>
      <p:sp>
        <p:nvSpPr>
          <p:cNvPr id="7" name="Text Box 6"/>
          <p:cNvSpPr txBox="1">
            <a:spLocks/>
          </p:cNvSpPr>
          <p:nvPr/>
        </p:nvSpPr>
        <p:spPr>
          <a:xfrm>
            <a:off x="7673975" y="6581775"/>
            <a:ext cx="1477010" cy="276860"/>
          </a:xfrm>
          <a:prstGeom prst="rect">
            <a:avLst/>
          </a:prstGeom>
          <a:solidFill>
            <a:srgbClr val="823884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9" name="Text Box 8"/>
          <p:cNvSpPr txBox="1">
            <a:spLocks/>
          </p:cNvSpPr>
          <p:nvPr/>
        </p:nvSpPr>
        <p:spPr>
          <a:xfrm>
            <a:off x="1764030" y="6581775"/>
            <a:ext cx="5910580" cy="276860"/>
          </a:xfrm>
          <a:prstGeom prst="rect">
            <a:avLst/>
          </a:prstGeom>
          <a:solidFill>
            <a:srgbClr val="5C126B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宋体" charset="0"/>
              <a:ea typeface="宋体" charset="0"/>
            </a:endParaRPr>
          </a:p>
        </p:txBody>
      </p:sp>
      <p:sp>
        <p:nvSpPr>
          <p:cNvPr id="10" name="Text Box 9"/>
          <p:cNvSpPr txBox="1">
            <a:spLocks/>
          </p:cNvSpPr>
          <p:nvPr/>
        </p:nvSpPr>
        <p:spPr>
          <a:xfrm>
            <a:off x="0" y="6581775"/>
            <a:ext cx="1829435" cy="277495"/>
          </a:xfrm>
          <a:prstGeom prst="rect">
            <a:avLst/>
          </a:prstGeom>
          <a:solidFill>
            <a:srgbClr val="984378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0"/>
            <a:ext cx="9150985" cy="1004570"/>
            <a:chOff x="0" y="0"/>
            <a:chExt cx="9150985" cy="1004570"/>
          </a:xfrm>
        </p:grpSpPr>
        <p:sp>
          <p:nvSpPr>
            <p:cNvPr id="11" name="Rectangle 10"/>
            <p:cNvSpPr>
              <a:spLocks/>
            </p:cNvSpPr>
            <p:nvPr/>
          </p:nvSpPr>
          <p:spPr>
            <a:xfrm>
              <a:off x="0" y="0"/>
              <a:ext cx="9150985" cy="893445"/>
            </a:xfrm>
            <a:prstGeom prst="rect">
              <a:avLst/>
            </a:prstGeom>
            <a:solidFill>
              <a:srgbClr val="752B81"/>
            </a:solidFill>
            <a:ln w="0">
              <a:noFill/>
              <a:prstDash/>
            </a:ln>
            <a:effectLst>
              <a:outerShdw blurRad="50800" dist="12700" dir="5400000" algn="t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000" b="1" cap="none" dirty="0" smtClean="0">
                <a:latin typeface="微软雅黑 Light" charset="0"/>
                <a:ea typeface="微软雅黑 Light" charset="0"/>
              </a:endParaRPr>
            </a:p>
          </p:txBody>
        </p:sp>
        <p:sp>
          <p:nvSpPr>
            <p:cNvPr id="59" name="Rectangle 58"/>
            <p:cNvSpPr>
              <a:spLocks/>
            </p:cNvSpPr>
            <p:nvPr/>
          </p:nvSpPr>
          <p:spPr>
            <a:xfrm>
              <a:off x="0" y="914400"/>
              <a:ext cx="9127490" cy="9080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n w="9525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000000"/>
                </a:solidFill>
                <a:latin typeface="宋体" charset="0"/>
                <a:ea typeface="宋体" charset="0"/>
              </a:endParaRPr>
            </a:p>
          </p:txBody>
        </p:sp>
      </p:grpSp>
      <p:sp>
        <p:nvSpPr>
          <p:cNvPr id="5" name="Text Box 4"/>
          <p:cNvSpPr txBox="1">
            <a:spLocks/>
          </p:cNvSpPr>
          <p:nvPr/>
        </p:nvSpPr>
        <p:spPr>
          <a:xfrm>
            <a:off x="7673975" y="6581775"/>
            <a:ext cx="1477010" cy="276860"/>
          </a:xfrm>
          <a:prstGeom prst="rect">
            <a:avLst/>
          </a:prstGeom>
          <a:solidFill>
            <a:srgbClr val="823884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6" name="Text Box 5"/>
          <p:cNvSpPr txBox="1">
            <a:spLocks/>
          </p:cNvSpPr>
          <p:nvPr/>
        </p:nvSpPr>
        <p:spPr>
          <a:xfrm>
            <a:off x="1764030" y="6581775"/>
            <a:ext cx="5910580" cy="276860"/>
          </a:xfrm>
          <a:prstGeom prst="rect">
            <a:avLst/>
          </a:prstGeom>
          <a:solidFill>
            <a:srgbClr val="5C126B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宋体" charset="0"/>
              <a:ea typeface="宋体" charset="0"/>
            </a:endParaRPr>
          </a:p>
        </p:txBody>
      </p:sp>
      <p:sp>
        <p:nvSpPr>
          <p:cNvPr id="7" name="Text Box 6"/>
          <p:cNvSpPr txBox="1">
            <a:spLocks/>
          </p:cNvSpPr>
          <p:nvPr/>
        </p:nvSpPr>
        <p:spPr>
          <a:xfrm>
            <a:off x="0" y="6581775"/>
            <a:ext cx="1829435" cy="277495"/>
          </a:xfrm>
          <a:prstGeom prst="rect">
            <a:avLst/>
          </a:prstGeom>
          <a:solidFill>
            <a:srgbClr val="984378"/>
          </a:solidFill>
          <a:ln w="0">
            <a:noFill/>
            <a:prstDash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8" name="Text Box 7"/>
          <p:cNvSpPr txBox="1">
            <a:spLocks/>
          </p:cNvSpPr>
          <p:nvPr/>
        </p:nvSpPr>
        <p:spPr>
          <a:xfrm>
            <a:off x="7673975" y="6581775"/>
            <a:ext cx="1454785" cy="2768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‹#›</a:t>
            </a:fld>
            <a:r>
              <a:rPr lang="en-US" altLang="ko-KR" sz="1200" b="0" cap="none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/20</a:t>
            </a:r>
            <a:endParaRPr lang="ko-KR" altLang="en-US" sz="1200" b="0" cap="none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56" name="Content Placeholder 55"/>
          <p:cNvSpPr txBox="1">
            <a:spLocks noGrp="1"/>
          </p:cNvSpPr>
          <p:nvPr>
            <p:ph/>
          </p:nvPr>
        </p:nvSpPr>
        <p:spPr>
          <a:xfrm>
            <a:off x="295910" y="1225550"/>
            <a:ext cx="8517255" cy="495236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228600" indent="-228600" algn="l" defTabSz="914400" eaLnBrk="0" fontAlgn="auto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4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latin typeface="微软雅黑" charset="0"/>
                <a:ea typeface="微软雅黑" charset="0"/>
              </a:rPr>
              <a:t>单击此处编辑母版文本样式</a:t>
            </a:r>
          </a:p>
          <a:p>
            <a:pPr marL="685800" indent="-228600" algn="l" defTabSz="914400" eaLnBrk="0" fontAlgn="auto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latin typeface="微软雅黑" charset="0"/>
                <a:ea typeface="微软雅黑" charset="0"/>
              </a:rPr>
              <a:t>第二级</a:t>
            </a:r>
          </a:p>
          <a:p>
            <a:pPr marL="1143000" indent="-228600" algn="l" defTabSz="914400" eaLnBrk="0" fontAlgn="auto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18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latin typeface="微软雅黑" charset="0"/>
                <a:ea typeface="微软雅黑" charset="0"/>
              </a:rPr>
              <a:t>第三级</a:t>
            </a:r>
          </a:p>
        </p:txBody>
      </p:sp>
      <p:sp>
        <p:nvSpPr>
          <p:cNvPr id="58" name="Text Placeholder 57"/>
          <p:cNvSpPr txBox="1">
            <a:spLocks noGrp="1"/>
          </p:cNvSpPr>
          <p:nvPr>
            <p:ph type="body"/>
          </p:nvPr>
        </p:nvSpPr>
        <p:spPr>
          <a:xfrm>
            <a:off x="949325" y="159385"/>
            <a:ext cx="5800725" cy="5746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chemeClr val="bg1"/>
                </a:solidFill>
                <a:latin typeface="Calibri" charset="0"/>
                <a:ea typeface="Calibri" charset="0"/>
              </a:rPr>
              <a:t>title</a:t>
            </a:r>
          </a:p>
        </p:txBody>
      </p:sp>
      <p:sp>
        <p:nvSpPr>
          <p:cNvPr id="3" name="Isosceles Triangle 2"/>
          <p:cNvSpPr>
            <a:spLocks/>
          </p:cNvSpPr>
          <p:nvPr/>
        </p:nvSpPr>
        <p:spPr>
          <a:xfrm rot="5400000">
            <a:off x="575945" y="347980"/>
            <a:ext cx="229235" cy="198120"/>
          </a:xfrm>
          <a:prstGeom prst="triangle">
            <a:avLst/>
          </a:prstGeom>
          <a:noFill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宋体" charset="0"/>
              <a:ea typeface="宋体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Relationship Id="rId3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295275" y="992505"/>
            <a:ext cx="8517255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n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1025"/>
          <p:cNvSpPr txBox="1">
            <a:spLocks noGrp="1"/>
          </p:cNvSpPr>
          <p:nvPr>
            <p:ph type="body"/>
          </p:nvPr>
        </p:nvSpPr>
        <p:spPr>
          <a:xfrm>
            <a:off x="295275" y="992505"/>
            <a:ext cx="8517890" cy="51854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28600" indent="-228600" algn="l" defTabSz="914400" eaLnBrk="0" fontAlgn="auto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latin typeface="宋体" charset="0"/>
                <a:ea typeface="宋体" charset="0"/>
              </a:rPr>
              <a:t>单击此处编辑母版文本样式</a:t>
            </a:r>
          </a:p>
          <a:p>
            <a:pPr marL="6858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latin typeface="宋体" charset="0"/>
                <a:ea typeface="宋体" charset="0"/>
              </a:rPr>
              <a:t>第二级</a:t>
            </a:r>
          </a:p>
          <a:p>
            <a:pPr marL="11430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宋体" charset="0"/>
                <a:ea typeface="宋体" charset="0"/>
              </a:rPr>
              <a:t>第三级</a:t>
            </a:r>
          </a:p>
          <a:p>
            <a:pPr marL="16002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宋体" charset="0"/>
                <a:ea typeface="宋体" charset="0"/>
              </a:rPr>
              <a:t>第四级</a:t>
            </a:r>
          </a:p>
          <a:p>
            <a:pPr marL="20574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宋体" charset="0"/>
                <a:ea typeface="宋体" charset="0"/>
              </a:rPr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±¼¸²"/>
          <a:ea typeface="±¼¸²"/>
        </a:defRPr>
      </a:lvl1pPr>
    </p:titleStyle>
    <p:bodyStyle>
      <a:lvl1pPr marL="342900" indent="-342900" algn="l" defTabSz="914400" latinLnBrk="1">
        <a:spcBef>
          <a:spcPct val="20000"/>
        </a:spcBef>
        <a:buFont typeface="±¼¸²"/>
        <a:buChar char="•"/>
        <a:defRPr lang="ko-KR" sz="2800" baseline="0" smtClean="0">
          <a:solidFill>
            <a:srgbClr val="000000"/>
          </a:solidFill>
          <a:latin typeface="±¼¸²"/>
          <a:ea typeface="±¼¸²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±¼¸²"/>
          <a:ea typeface="±¼¸²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1025"/>
          <p:cNvSpPr txBox="1">
            <a:spLocks noGrp="1"/>
          </p:cNvSpPr>
          <p:nvPr>
            <p:ph type="body"/>
          </p:nvPr>
        </p:nvSpPr>
        <p:spPr>
          <a:xfrm>
            <a:off x="295275" y="992505"/>
            <a:ext cx="8517890" cy="51854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228600" indent="-228600" algn="l" defTabSz="914400" eaLnBrk="0" fontAlgn="auto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latin typeface="宋体" charset="0"/>
                <a:ea typeface="宋体" charset="0"/>
              </a:rPr>
              <a:t>单击此处编辑母版文本样式</a:t>
            </a:r>
          </a:p>
          <a:p>
            <a:pPr marL="6858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latin typeface="宋体" charset="0"/>
                <a:ea typeface="宋体" charset="0"/>
              </a:rPr>
              <a:t>第二级</a:t>
            </a:r>
          </a:p>
          <a:p>
            <a:pPr marL="11430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宋体" charset="0"/>
                <a:ea typeface="宋体" charset="0"/>
              </a:rPr>
              <a:t>第三级</a:t>
            </a:r>
          </a:p>
          <a:p>
            <a:pPr marL="16002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宋体" charset="0"/>
                <a:ea typeface="宋体" charset="0"/>
              </a:rPr>
              <a:t>第四级</a:t>
            </a:r>
          </a:p>
          <a:p>
            <a:pPr marL="2057400" indent="-228600" algn="l" defTabSz="914400" eaLnBrk="0" fontAlgn="auto" latin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宋体" charset="0"/>
                <a:ea typeface="宋体" charset="0"/>
              </a:rPr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±¼¸²"/>
          <a:ea typeface="±¼¸²"/>
        </a:defRPr>
      </a:lvl1pPr>
    </p:titleStyle>
    <p:bodyStyle>
      <a:lvl1pPr marL="342900" indent="-342900" algn="l" defTabSz="914400" latinLnBrk="1">
        <a:spcBef>
          <a:spcPct val="20000"/>
        </a:spcBef>
        <a:buFont typeface="±¼¸²"/>
        <a:buChar char="•"/>
        <a:defRPr lang="ko-KR" sz="2800" baseline="0" smtClean="0">
          <a:solidFill>
            <a:srgbClr val="000000"/>
          </a:solidFill>
          <a:latin typeface="±¼¸²"/>
          <a:ea typeface="±¼¸²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±¼¸²"/>
          <a:ea typeface="±¼¸²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圆角矩形 9"/>
          <p:cNvSpPr/>
          <p:nvPr/>
        </p:nvSpPr>
        <p:spPr>
          <a:xfrm>
            <a:off x="365125" y="1087755"/>
            <a:ext cx="8424545" cy="1632585"/>
          </a:xfrm>
          <a:prstGeom prst="roundRect">
            <a:avLst/>
          </a:prstGeom>
          <a:solidFill>
            <a:srgbClr val="823884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400" dirty="0"/>
          </a:p>
        </p:txBody>
      </p:sp>
      <p:pic>
        <p:nvPicPr>
          <p:cNvPr id="5122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7435" y="4966970"/>
            <a:ext cx="1939925" cy="145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文本框 10"/>
          <p:cNvSpPr txBox="1">
            <a:spLocks/>
          </p:cNvSpPr>
          <p:nvPr/>
        </p:nvSpPr>
        <p:spPr bwMode="auto">
          <a:xfrm>
            <a:off x="365125" y="1315720"/>
            <a:ext cx="8425180" cy="11995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ctr">
            <a:spAutoFit/>
          </a:bodyPr>
          <a:lstStyle/>
          <a:p>
            <a:pPr marL="0" indent="0" algn="ctr" defTabSz="91440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Calibri Light" charset="0"/>
                <a:ea typeface="Calibri Light" charset="0"/>
              </a:rPr>
              <a:t>Visual Sentiment Analysis Using Convolutional Neural Network</a:t>
            </a:r>
            <a:endParaRPr lang="ko-KR" altLang="en-US" sz="3600" b="0" cap="none" dirty="0" smtClean="0">
              <a:solidFill>
                <a:schemeClr val="bg1"/>
              </a:solidFill>
              <a:latin typeface="Calibri Light" charset="0"/>
              <a:ea typeface="Calibri Light" charset="0"/>
            </a:endParaRPr>
          </a:p>
        </p:txBody>
      </p:sp>
      <p:sp>
        <p:nvSpPr>
          <p:cNvPr id="20" name="副标题 2"/>
          <p:cNvSpPr txBox="1">
            <a:spLocks/>
          </p:cNvSpPr>
          <p:nvPr/>
        </p:nvSpPr>
        <p:spPr bwMode="auto">
          <a:xfrm>
            <a:off x="2962275" y="3863975"/>
            <a:ext cx="3230880" cy="107759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 smtClean="0">
              <a:latin typeface="Arial" charset="0"/>
              <a:ea typeface="Arial" charset="0"/>
            </a:endParaRPr>
          </a:p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 smtClean="0">
                <a:latin typeface="Arial" charset="0"/>
                <a:ea typeface="Arial" charset="0"/>
              </a:rPr>
              <a:t>Department of Computer Science</a:t>
            </a:r>
            <a:endParaRPr lang="ko-KR" altLang="en-US" sz="1600" b="0" cap="none" dirty="0" smtClean="0">
              <a:latin typeface="Arial" charset="0"/>
              <a:ea typeface="Arial" charset="0"/>
            </a:endParaRPr>
          </a:p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 smtClean="0">
                <a:latin typeface="Arial" charset="0"/>
                <a:ea typeface="Arial" charset="0"/>
              </a:rPr>
              <a:t>Nankai University</a:t>
            </a:r>
            <a:endParaRPr lang="ko-KR" altLang="en-US" sz="1600" b="0" cap="none" dirty="0" smtClean="0">
              <a:latin typeface="Arial" charset="0"/>
              <a:ea typeface="Arial" charset="0"/>
            </a:endParaRPr>
          </a:p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 smtClean="0">
              <a:latin typeface="Arial" charset="0"/>
              <a:ea typeface="Arial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079750" y="3378200"/>
            <a:ext cx="2995930" cy="369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+mn-lt"/>
                <a:ea typeface="微软雅黑 Light" panose="020B0502040204020203" pitchFamily="34" charset="-122"/>
              </a:rPr>
              <a:t>sherry6656@163.com</a:t>
            </a:r>
          </a:p>
        </p:txBody>
      </p:sp>
      <p:sp>
        <p:nvSpPr>
          <p:cNvPr id="3" name="矩形 2"/>
          <p:cNvSpPr/>
          <p:nvPr/>
        </p:nvSpPr>
        <p:spPr>
          <a:xfrm>
            <a:off x="3385820" y="2990215"/>
            <a:ext cx="2383155" cy="523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altLang="zh-CN" sz="2800" b="1" dirty="0" err="1">
                <a:latin typeface="+mj-lt"/>
                <a:ea typeface="微软雅黑 Light" panose="020B0502040204020203" pitchFamily="34" charset="-122"/>
              </a:rPr>
              <a:t>Dongyu</a:t>
            </a:r>
            <a:r>
              <a:rPr lang="en-US" altLang="zh-CN" sz="2800" b="1" dirty="0">
                <a:latin typeface="+mj-lt"/>
                <a:ea typeface="微软雅黑 Light" panose="020B0502040204020203" pitchFamily="34" charset="-122"/>
              </a:rPr>
              <a:t> She</a:t>
            </a:r>
          </a:p>
        </p:txBody>
      </p:sp>
      <p:sp>
        <p:nvSpPr>
          <p:cNvPr id="21" name="矩形 20"/>
          <p:cNvSpPr/>
          <p:nvPr/>
        </p:nvSpPr>
        <p:spPr>
          <a:xfrm>
            <a:off x="4023360" y="4643755"/>
            <a:ext cx="1108075" cy="369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南开大学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内容占位符 14"/>
          <p:cNvSpPr txBox="1">
            <a:spLocks noGrp="1"/>
          </p:cNvSpPr>
          <p:nvPr>
            <p:ph idx="1"/>
          </p:nvPr>
        </p:nvSpPr>
        <p:spPr>
          <a:xfrm>
            <a:off x="3354070" y="927735"/>
            <a:ext cx="5183505" cy="495236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Classic CNN model for emotion classification uses the cross entropy as the loss function, which only maximizes the log-likelihood of the dominate label while ignoring other classes: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0" indent="0" algn="just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0" indent="0" algn="just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just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The previous work on emotion distribution only utilize the correlation of emotion labels in classifier learning, but not in learning the visual representations through deep learning. 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endParaRPr lang="ko-KR" altLang="en-US" sz="2000" b="0" cap="none" dirty="0" smtClean="0">
              <a:latin typeface="微软雅黑" charset="0"/>
              <a:ea typeface="微软雅黑" charset="0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Motivation</a:t>
            </a:r>
            <a:endParaRPr lang="zh-CN" altLang="en-US" dirty="0"/>
          </a:p>
        </p:txBody>
      </p:sp>
      <p:pic>
        <p:nvPicPr>
          <p:cNvPr id="37" name="图片 36" descr="/Users/sherleen/Library/Group Containers/L48J367XN4.com.infraware.PolarisOffice/EngineTemp/7248/image2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95" b="9066"/>
          <a:stretch>
            <a:fillRect/>
          </a:stretch>
        </p:blipFill>
        <p:spPr>
          <a:xfrm>
            <a:off x="4323715" y="2933065"/>
            <a:ext cx="3319780" cy="819785"/>
          </a:xfrm>
          <a:prstGeom prst="rect">
            <a:avLst/>
          </a:prstGeom>
          <a:noFill/>
        </p:spPr>
      </p:pic>
      <p:sp>
        <p:nvSpPr>
          <p:cNvPr id="38" name="文本框 6"/>
          <p:cNvSpPr txBox="1">
            <a:spLocks/>
          </p:cNvSpPr>
          <p:nvPr/>
        </p:nvSpPr>
        <p:spPr bwMode="auto">
          <a:xfrm>
            <a:off x="601980" y="5887085"/>
            <a:ext cx="8311515" cy="58483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charset="0"/>
                <a:ea typeface="Times New Roman" charset="0"/>
              </a:rPr>
              <a:t>Jufeng Yang, Dongyu She, Ming Sun, Joint Image Emotion Classification and Distribution Learning via Deep Convolutional Neural Network (IJCAI’17)</a:t>
            </a:r>
            <a:endParaRPr lang="ko-KR" altLang="en-US" sz="1600" b="0" cap="none" dirty="0" smtClean="0">
              <a:solidFill>
                <a:schemeClr val="tx1">
                  <a:lumMod val="50000"/>
                  <a:lumOff val="50000"/>
                </a:schemeClr>
              </a:solidFill>
              <a:latin typeface="Times New Roman" charset="0"/>
              <a:ea typeface="Times New Roman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xmlns:p14="http://schemas.microsoft.com/office/powerpoint/2010/main" xmlns="" id="{426BA442-406D-4E49-97FA-22958C4CCAB5}"/>
              </a:ext>
            </a:extLst>
          </p:cNvPr>
          <p:cNvGrpSpPr/>
          <p:nvPr/>
        </p:nvGrpSpPr>
        <p:grpSpPr>
          <a:xfrm>
            <a:off x="295910" y="1772920"/>
            <a:ext cx="2903855" cy="3608070"/>
            <a:chOff x="295910" y="1772920"/>
            <a:chExt cx="2903855" cy="3608070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5910" y="1772920"/>
              <a:ext cx="2903855" cy="1712595"/>
            </a:xfrm>
            <a:prstGeom prst="rect">
              <a:avLst/>
            </a:prstGeom>
          </p:spPr>
        </p:pic>
        <p:pic>
          <p:nvPicPr>
            <p:cNvPr id="2" name="图片 1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07CCEB4E-350A-4C3F-9632-8D23AEA28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5910" y="3593465"/>
              <a:ext cx="2903855" cy="178689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Proposed Method</a:t>
            </a:r>
            <a:endParaRPr lang="zh-CN" altLang="en-US" dirty="0"/>
          </a:p>
        </p:txBody>
      </p:sp>
      <p:pic>
        <p:nvPicPr>
          <p:cNvPr id="7" name="内容占位符 6" descr="/Users/sherleen/Library/Group Containers/L48J367XN4.com.infraware.PolarisOffice/EngineTemp/7248/image24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95275" y="2541905"/>
            <a:ext cx="8518525" cy="2888615"/>
          </a:xfrm>
          <a:prstGeom prst="rect">
            <a:avLst/>
          </a:prstGeom>
          <a:noFill/>
        </p:spPr>
      </p:pic>
      <p:sp>
        <p:nvSpPr>
          <p:cNvPr id="3" name="矩形 2"/>
          <p:cNvSpPr>
            <a:spLocks/>
          </p:cNvSpPr>
          <p:nvPr/>
        </p:nvSpPr>
        <p:spPr>
          <a:xfrm>
            <a:off x="175260" y="5564505"/>
            <a:ext cx="8637270" cy="36957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spAutoFit/>
          </a:bodyPr>
          <a:lstStyle/>
          <a:p>
            <a:pPr marL="45720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cap="none" dirty="0" smtClean="0">
                <a:latin typeface="Arial" charset="0"/>
                <a:ea typeface="Arial" charset="0"/>
              </a:rPr>
              <a:t>Pipeline of our proposed method.</a:t>
            </a:r>
            <a:endParaRPr lang="ko-KR" altLang="en-US" sz="1800" b="0" cap="none" dirty="0" smtClean="0">
              <a:latin typeface="Arial" charset="0"/>
              <a:ea typeface="Arial" charset="0"/>
            </a:endParaRPr>
          </a:p>
        </p:txBody>
      </p:sp>
      <p:sp>
        <p:nvSpPr>
          <p:cNvPr id="13" name="Text Box 12"/>
          <p:cNvSpPr txBox="1">
            <a:spLocks/>
          </p:cNvSpPr>
          <p:nvPr/>
        </p:nvSpPr>
        <p:spPr>
          <a:xfrm>
            <a:off x="523874" y="1452245"/>
            <a:ext cx="8251825" cy="92265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228600" indent="-228600" algn="just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We develop a </a:t>
            </a:r>
            <a:r>
              <a:rPr lang="en-US" altLang="ko-KR" sz="2000" b="1" cap="none" dirty="0" smtClean="0">
                <a:latin typeface="Calibri" charset="0"/>
                <a:ea typeface="Calibri" charset="0"/>
              </a:rPr>
              <a:t>deep multi-task framework </a:t>
            </a:r>
            <a:r>
              <a:rPr lang="en-US" altLang="ko-KR" sz="2000" b="0" cap="none" dirty="0" smtClean="0">
                <a:latin typeface="Calibri" charset="0"/>
                <a:ea typeface="Calibri" charset="0"/>
              </a:rPr>
              <a:t>to joint optimize image emotion classification and distribution learning, which takes the sentiment ambiguity into consideration.</a:t>
            </a:r>
            <a:endParaRPr lang="ko-KR" altLang="en-US" sz="1800" b="0" cap="none" dirty="0" smtClean="0">
              <a:solidFill>
                <a:schemeClr val="tx1"/>
              </a:solidFill>
              <a:latin typeface="Times New Roman" charset="0"/>
              <a:ea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713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内容占位符 14"/>
          <p:cNvSpPr>
            <a:spLocks noGrp="1"/>
          </p:cNvSpPr>
          <p:nvPr>
            <p:ph idx="1"/>
          </p:nvPr>
        </p:nvSpPr>
        <p:spPr>
          <a:xfrm>
            <a:off x="295910" y="1225550"/>
            <a:ext cx="8517890" cy="4953000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400" b="0" cap="none" dirty="0" smtClean="0">
                <a:latin typeface="Calibri" charset="0"/>
                <a:ea typeface="Calibri" charset="0"/>
              </a:rPr>
              <a:t>For the </a:t>
            </a:r>
            <a:r>
              <a:rPr lang="en-US" altLang="ko-KR" sz="2400" b="0" i="1" cap="none" dirty="0" smtClean="0">
                <a:latin typeface="Calibri" charset="0"/>
                <a:ea typeface="Calibri" charset="0"/>
              </a:rPr>
              <a:t>distribution datasets</a:t>
            </a:r>
            <a:r>
              <a:rPr lang="en-US" altLang="ko-KR" sz="2400" b="0" cap="none" dirty="0" smtClean="0">
                <a:latin typeface="Calibri" charset="0"/>
                <a:ea typeface="Calibri" charset="0"/>
              </a:rPr>
              <a:t>, we explicitly use the votes as the ground truth label distribution. </a:t>
            </a:r>
            <a:endParaRPr lang="ko-KR" altLang="en-US" sz="24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400" b="0" cap="none" dirty="0" smtClean="0">
                <a:latin typeface="Calibri" charset="0"/>
                <a:ea typeface="Calibri" charset="0"/>
              </a:rPr>
              <a:t>For the single label datasets:</a:t>
            </a:r>
            <a:endParaRPr lang="ko-KR" altLang="en-US" sz="24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Some research in psychology show that there are different similarities between the pairwise emotion categories.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According to Mikel’s wheel, we fix the order of sentiment labels, and the distance can be defined by the steps between two sentiments.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Proposed Method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905" y="3820795"/>
            <a:ext cx="3895090" cy="2287270"/>
          </a:xfrm>
          <a:prstGeom prst="rect">
            <a:avLst/>
          </a:prstGeom>
        </p:spPr>
      </p:pic>
      <p:sp>
        <p:nvSpPr>
          <p:cNvPr id="8" name="文本框 6"/>
          <p:cNvSpPr txBox="1">
            <a:spLocks noChangeArrowheads="1"/>
          </p:cNvSpPr>
          <p:nvPr/>
        </p:nvSpPr>
        <p:spPr bwMode="auto">
          <a:xfrm>
            <a:off x="487680" y="6127115"/>
            <a:ext cx="8169275" cy="338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nature of emotions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宋体" panose="02010600030101010101" pitchFamily="2" charset="-122"/>
              </a:rPr>
              <a:t>(AS’01)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29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 txBox="1">
            <a:spLocks noGrp="1"/>
          </p:cNvSpPr>
          <p:nvPr>
            <p:ph idx="1"/>
          </p:nvPr>
        </p:nvSpPr>
        <p:spPr>
          <a:xfrm>
            <a:off x="295910" y="1225550"/>
            <a:ext cx="8517890" cy="544576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400" b="0" cap="none" dirty="0" smtClean="0">
                <a:latin typeface="Calibri" charset="0"/>
                <a:ea typeface="Calibri" charset="0"/>
              </a:rPr>
              <a:t>Converting single emotion problem</a:t>
            </a:r>
            <a:endParaRPr lang="ko-KR" altLang="en-US" sz="24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We propose two individual strategies to generate the distribution from the single emotion dataset.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There are two common forms logical relationships, i.e. implication</a:t>
            </a:r>
            <a14:m xmlns:a14="http://schemas.microsoft.com/office/drawing/2010/main">
              <m:oMath xmlns:m="http://schemas.openxmlformats.org/officeDocument/2006/math">
                <m:r>
                  <a:rPr sz="1000" i="1">
                    <a:solidFill>
                      <a:srgbClr val="000000"/>
                    </a:solidFill>
                    <a:latin typeface="Cambria Math" charset="0"/>
                  </a:rPr>
                  <m:t> </m:t>
                </m:r>
                <m:sSub>
                  <m:sSubPr>
                    <m:ctrlP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</m:ctrlPr>
                  </m:sSubPr>
                  <m:e>
                    <m: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  <m:t>(</m:t>
                    </m:r>
                    <m: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  <m:t>𝒴</m:t>
                    </m:r>
                  </m:e>
                  <m:sub>
                    <m:r>
                      <a:rPr sz="700" i="1">
                        <a:solidFill>
                          <a:srgbClr val="000000"/>
                        </a:solidFill>
                        <a:latin typeface="Cambria Math" charset="0"/>
                      </a:rPr>
                      <m:t>𝑖</m:t>
                    </m:r>
                  </m:sub>
                </m:sSub>
                <m:groupChr>
                  <m:groupChrPr>
                    <m:chr m:val="⇒"/>
                    <m:pos m:val="top"/>
                    <m:ctrlP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</m:ctrlPr>
                  </m:groupChrPr>
                  <m:e/>
                </m:groupChr>
                <m:sSub>
                  <m:sSubPr>
                    <m:ctrlP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</m:ctrlPr>
                  </m:sSubPr>
                  <m:e>
                    <m: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  <m:t>𝒴</m:t>
                    </m:r>
                  </m:e>
                  <m:sub>
                    <m:r>
                      <a:rPr sz="700" i="1">
                        <a:solidFill>
                          <a:srgbClr val="000000"/>
                        </a:solidFill>
                        <a:latin typeface="Cambria Math" charset="0"/>
                      </a:rPr>
                      <m:t>𝑗</m:t>
                    </m:r>
                  </m:sub>
                </m:sSub>
                <m:r>
                  <a:rPr sz="1000" i="1">
                    <a:solidFill>
                      <a:srgbClr val="000000"/>
                    </a:solidFill>
                    <a:latin typeface="Cambria Math" charset="0"/>
                  </a:rPr>
                  <m:t>) </m:t>
                </m:r>
              </m:oMath>
            </a14:m>
            <a:r>
              <a:rPr lang="en-US" altLang="ko-KR" sz="2000" b="0" cap="none" dirty="0" smtClean="0">
                <a:latin typeface="Calibri" charset="0"/>
                <a:ea typeface="Calibri" charset="0"/>
              </a:rPr>
              <a:t>and exclusion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</m:ctrlPr>
                  </m:sSubPr>
                  <m:e>
                    <m: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  <m:t>(¬</m:t>
                    </m:r>
                    <m: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  <m:t>𝒴</m:t>
                    </m:r>
                  </m:e>
                  <m:sub>
                    <m:r>
                      <a:rPr sz="700" i="1">
                        <a:solidFill>
                          <a:srgbClr val="000000"/>
                        </a:solidFill>
                        <a:latin typeface="Cambria Math" charset="0"/>
                      </a:rPr>
                      <m:t>𝑖</m:t>
                    </m:r>
                  </m:sub>
                </m:sSub>
                <m:r>
                  <a:rPr sz="1000" i="1">
                    <a:solidFill>
                      <a:srgbClr val="000000"/>
                    </a:solidFill>
                    <a:latin typeface="Cambria Math" charset="0"/>
                  </a:rPr>
                  <m:t>∨</m:t>
                </m:r>
                <m:sSub>
                  <m:sSubPr>
                    <m:ctrlP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</m:ctrlPr>
                  </m:sSubPr>
                  <m:e>
                    <m: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  <m:t>¬</m:t>
                    </m:r>
                    <m:r>
                      <a:rPr sz="1000" i="1">
                        <a:solidFill>
                          <a:srgbClr val="000000"/>
                        </a:solidFill>
                        <a:latin typeface="Cambria Math" charset="0"/>
                      </a:rPr>
                      <m:t>𝒴</m:t>
                    </m:r>
                  </m:e>
                  <m:sub>
                    <m:r>
                      <a:rPr sz="700" i="1">
                        <a:solidFill>
                          <a:srgbClr val="000000"/>
                        </a:solidFill>
                        <a:latin typeface="Cambria Math" charset="0"/>
                      </a:rPr>
                      <m:t>𝑗</m:t>
                    </m:r>
                  </m:sub>
                </m:sSub>
                <m:r>
                  <a:rPr sz="1000" i="1">
                    <a:solidFill>
                      <a:srgbClr val="000000"/>
                    </a:solidFill>
                    <a:latin typeface="Cambria Math" charset="0"/>
                  </a:rPr>
                  <m:t>) </m:t>
                </m:r>
              </m:oMath>
            </a14:m>
            <a:r>
              <a:rPr lang="en-US" altLang="ko-KR" sz="2000" b="0" cap="none" dirty="0" smtClean="0">
                <a:latin typeface="Calibri" charset="0"/>
                <a:ea typeface="Calibri" charset="0"/>
              </a:rPr>
              <a:t>.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2000" b="1" cap="none" dirty="0" smtClean="0">
                <a:latin typeface="Calibri" charset="0"/>
                <a:ea typeface="Calibri" charset="0"/>
              </a:rPr>
              <a:t>Constraint1: Implication</a:t>
            </a:r>
            <a:endParaRPr lang="ko-KR" altLang="en-US" sz="2000" b="1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endParaRPr lang="ko-KR" altLang="en-US" sz="2000" b="1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2000" b="1" cap="none" dirty="0" smtClean="0">
                <a:latin typeface="Calibri" charset="0"/>
                <a:ea typeface="Calibri" charset="0"/>
              </a:rPr>
              <a:t>Constraint2: Exclusion</a:t>
            </a:r>
            <a:endParaRPr lang="ko-KR" altLang="en-US" sz="2000" b="1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endParaRPr lang="ko-KR" altLang="en-US" sz="2000" b="1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endParaRPr lang="ko-KR" altLang="en-US" sz="2000" b="1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endParaRPr lang="ko-KR" altLang="en-US" sz="2000" b="1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The distributions are then nomarlized to sum to 1.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</p:txBody>
      </p:sp>
      <p:sp>
        <p:nvSpPr>
          <p:cNvPr id="5" name="文本占位符 11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Proposed Method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0995" y="3364865"/>
            <a:ext cx="1990725" cy="125984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995" y="4839335"/>
            <a:ext cx="2099310" cy="1337310"/>
          </a:xfrm>
          <a:prstGeom prst="rect">
            <a:avLst/>
          </a:prstGeom>
        </p:spPr>
      </p:pic>
      <p:pic>
        <p:nvPicPr>
          <p:cNvPr id="15" name="图片 14" descr="/Users/sherleen/Library/Group Containers/L48J367XN4.com.infraware.PolarisOffice/EngineTemp/6620/image28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29360" y="3524250"/>
            <a:ext cx="4592955" cy="654685"/>
          </a:xfrm>
          <a:prstGeom prst="rect">
            <a:avLst/>
          </a:prstGeom>
          <a:noFill/>
        </p:spPr>
      </p:pic>
      <p:pic>
        <p:nvPicPr>
          <p:cNvPr id="16" name="图片 15" descr="/Users/sherleen/Library/Group Containers/L48J367XN4.com.infraware.PolarisOffice/EngineTemp/6620/image29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29360" y="5015865"/>
            <a:ext cx="4701540" cy="72834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4795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295910" y="1225550"/>
            <a:ext cx="8517890" cy="4953000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400" b="0" cap="none" dirty="0" smtClean="0">
                <a:latin typeface="Calibri" charset="0"/>
                <a:ea typeface="Calibri" charset="0"/>
              </a:rPr>
              <a:t> Visual Sentiment Multi-task Learning</a:t>
            </a:r>
            <a:endParaRPr lang="ko-KR" altLang="en-US" sz="24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Our loss function is integrated with two  types of losses through a weighted combination: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The classification task employs softmax loss: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We employ KL loss for distribution learning: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Proposed Method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225" y="2449830"/>
            <a:ext cx="3768725" cy="5283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3390" y="5448300"/>
            <a:ext cx="3362325" cy="7270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8590" y="3701415"/>
            <a:ext cx="3971925" cy="78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27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 txBox="1">
            <a:spLocks noGrp="1"/>
          </p:cNvSpPr>
          <p:nvPr>
            <p:ph idx="1"/>
          </p:nvPr>
        </p:nvSpPr>
        <p:spPr>
          <a:xfrm>
            <a:off x="295910" y="1225550"/>
            <a:ext cx="8517255" cy="495236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Datasets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Evaluation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lvl="1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"/>
              <a:buChar char="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Distribution Learning Task 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914400" indent="2540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Chebyshev distance, Clark distance, Canberra metric, Kullback-Leibler divergence, cosine coefficient, intersection similarity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lvl="1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"/>
              <a:buChar char="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Classification Task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914400" indent="254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Accuracy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914400" indent="254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457200" indent="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0" indent="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457200" indent="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0"/>
          </p:nvPr>
        </p:nvSpPr>
        <p:spPr>
          <a:xfrm>
            <a:off x="949325" y="159385"/>
            <a:ext cx="5800725" cy="5746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base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chemeClr val="bg1"/>
                </a:solidFill>
                <a:latin typeface="Calibri" charset="0"/>
                <a:ea typeface="Calibri" charset="0"/>
              </a:rPr>
              <a:t>Experiment</a:t>
            </a:r>
            <a:endParaRPr lang="ko-KR" altLang="en-US" sz="3200" b="0" cap="none" dirty="0" smtClean="0">
              <a:solidFill>
                <a:schemeClr val="bg1"/>
              </a:solidFill>
              <a:latin typeface="Calibri" charset="0"/>
              <a:ea typeface="Calibri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532130" y="1762760"/>
          <a:ext cx="5601335" cy="1793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00175"/>
                <a:gridCol w="1751330"/>
                <a:gridCol w="1660525"/>
                <a:gridCol w="789305"/>
              </a:tblGrid>
              <a:tr h="34036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Ground Truth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Dataset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ImageNum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Class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360">
                <a:tc rowSpan="3"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Sentiment Distribution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 anchor="ctr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Emotion6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1,980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6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40360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Flickr_LDL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11,150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8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/>
                </a:tc>
              </a:tr>
              <a:tr h="431800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Twitter_LDL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10,045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8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036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Single Label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Flickr&amp;Instagram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23,308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kern="1200" dirty="0" smtClean="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</a:rPr>
                        <a:t>8</a:t>
                      </a:r>
                      <a:endParaRPr lang="ko-KR" altLang="en-US" sz="1600" b="0" kern="1200" dirty="0" smtClean="0">
                        <a:solidFill>
                          <a:schemeClr val="tx1"/>
                        </a:solidFill>
                        <a:latin typeface="Times New Roman" charset="0"/>
                        <a:ea typeface="Times New Roman" charset="0"/>
                      </a:endParaRPr>
                    </a:p>
                  </a:txBody>
                  <a:tcPr marL="90170" marR="90170" marT="46990" marB="46990"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5" name="Picture 4" descr="/Users/sherleen/Library/Group Containers/L48J367XN4.com.infraware.PolarisOffice/EngineTemp/6620/fImage301224641902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840" y="1540510"/>
            <a:ext cx="2388870" cy="216154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Experiment Result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20" y="1942465"/>
            <a:ext cx="8827135" cy="341122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848995" y="2927985"/>
            <a:ext cx="8164195" cy="260985"/>
          </a:xfrm>
          <a:prstGeom prst="rect">
            <a:avLst/>
          </a:prstGeom>
          <a:noFill/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48995" y="3983355"/>
            <a:ext cx="8164195" cy="260985"/>
          </a:xfrm>
          <a:prstGeom prst="rect">
            <a:avLst/>
          </a:prstGeom>
          <a:noFill/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48995" y="5027295"/>
            <a:ext cx="8164195" cy="260985"/>
          </a:xfrm>
          <a:prstGeom prst="rect">
            <a:avLst/>
          </a:prstGeom>
          <a:noFill/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 Box 12"/>
          <p:cNvSpPr txBox="1">
            <a:spLocks/>
          </p:cNvSpPr>
          <p:nvPr/>
        </p:nvSpPr>
        <p:spPr>
          <a:xfrm>
            <a:off x="427990" y="1377950"/>
            <a:ext cx="4572635" cy="30797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Experiment on the distribution datasets:</a:t>
            </a:r>
            <a:endParaRPr lang="ko-KR" altLang="en-US" sz="1800" b="0" cap="none" dirty="0" smtClean="0">
              <a:solidFill>
                <a:schemeClr val="tx1"/>
              </a:solidFill>
              <a:latin typeface="Times New Roman" charset="0"/>
              <a:ea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42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30" y="1423670"/>
            <a:ext cx="7790180" cy="468058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594350" y="10795"/>
            <a:ext cx="1656080" cy="4000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HK" sz="2000" b="1" strike="noStrike" kern="1500" spc="50" baseline="0" dirty="0">
                <a:solidFill>
                  <a:srgbClr val="823884"/>
                </a:solidFill>
                <a:latin typeface="+mj-lt"/>
                <a:ea typeface="微软雅黑 Light" panose="020B0502040204020203" pitchFamily="34" charset="-122"/>
              </a:rPr>
              <a:t>Part  III</a:t>
            </a:r>
            <a:endParaRPr lang="zh-HK" altLang="en-US" sz="2000" b="1" strike="noStrike" kern="1500" spc="50" baseline="0" dirty="0">
              <a:solidFill>
                <a:srgbClr val="823884"/>
              </a:solidFill>
              <a:latin typeface="+mj-lt"/>
              <a:ea typeface="微软雅黑 Light" panose="020B0502040204020203" pitchFamily="34" charset="-122"/>
            </a:endParaRPr>
          </a:p>
        </p:txBody>
      </p:sp>
      <p:sp>
        <p:nvSpPr>
          <p:cNvPr id="10" name="文本占位符 11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Experiment Result</a:t>
            </a:r>
            <a:endParaRPr lang="zh-CN" altLang="en-US" dirty="0"/>
          </a:p>
        </p:txBody>
      </p:sp>
      <p:sp>
        <p:nvSpPr>
          <p:cNvPr id="11" name="椭圆 10"/>
          <p:cNvSpPr/>
          <p:nvPr/>
        </p:nvSpPr>
        <p:spPr>
          <a:xfrm>
            <a:off x="5922010" y="5192395"/>
            <a:ext cx="478790" cy="37020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82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11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Experiment Result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" y="1743710"/>
            <a:ext cx="4037965" cy="344741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4220" y="2378710"/>
            <a:ext cx="4333240" cy="2162175"/>
          </a:xfrm>
          <a:prstGeom prst="rect">
            <a:avLst/>
          </a:prstGeom>
        </p:spPr>
      </p:pic>
      <p:sp>
        <p:nvSpPr>
          <p:cNvPr id="12" name="Text Box 11"/>
          <p:cNvSpPr txBox="1">
            <a:spLocks/>
          </p:cNvSpPr>
          <p:nvPr/>
        </p:nvSpPr>
        <p:spPr>
          <a:xfrm>
            <a:off x="427990" y="1377950"/>
            <a:ext cx="4572635" cy="30797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Experiment on the single label datasets:</a:t>
            </a:r>
            <a:endParaRPr lang="ko-KR" altLang="en-US" sz="1800" b="0" cap="none" dirty="0" smtClean="0">
              <a:solidFill>
                <a:schemeClr val="tx1"/>
              </a:solidFill>
              <a:latin typeface="Times New Roman" charset="0"/>
              <a:ea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47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1412875"/>
            <a:ext cx="6572250" cy="492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723" name="组合 2"/>
          <p:cNvGrpSpPr/>
          <p:nvPr/>
        </p:nvGrpSpPr>
        <p:grpSpPr bwMode="auto">
          <a:xfrm>
            <a:off x="2484755" y="2060575"/>
            <a:ext cx="4883150" cy="2592705"/>
            <a:chOff x="2484755" y="2060575"/>
            <a:chExt cx="4883150" cy="2592705"/>
          </a:xfrm>
        </p:grpSpPr>
        <p:sp>
          <p:nvSpPr>
            <p:cNvPr id="30724" name="文本框 3"/>
            <p:cNvSpPr txBox="1">
              <a:spLocks noChangeArrowheads="1"/>
            </p:cNvSpPr>
            <p:nvPr/>
          </p:nvSpPr>
          <p:spPr bwMode="auto">
            <a:xfrm>
              <a:off x="2938145" y="2404110"/>
              <a:ext cx="4429760" cy="1939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6000" b="1" i="1" dirty="0">
                  <a:solidFill>
                    <a:srgbClr val="823884"/>
                  </a:solidFill>
                </a:rPr>
                <a:t>THANKS!</a:t>
              </a:r>
            </a:p>
            <a:p>
              <a:pPr eaLnBrk="1" hangingPunct="1"/>
              <a:r>
                <a:rPr lang="en-US" altLang="zh-CN" sz="6000" b="1" i="1" dirty="0">
                  <a:solidFill>
                    <a:srgbClr val="823884"/>
                  </a:solidFill>
                </a:rPr>
                <a:t>    Q&amp;A</a:t>
              </a:r>
              <a:endParaRPr lang="zh-CN" altLang="en-US" sz="6000" b="1" i="1" dirty="0">
                <a:solidFill>
                  <a:srgbClr val="823884"/>
                </a:solidFill>
              </a:endParaRPr>
            </a:p>
          </p:txBody>
        </p:sp>
        <p:grpSp>
          <p:nvGrpSpPr>
            <p:cNvPr id="30725" name="组合 4"/>
            <p:cNvGrpSpPr/>
            <p:nvPr/>
          </p:nvGrpSpPr>
          <p:grpSpPr bwMode="auto">
            <a:xfrm>
              <a:off x="2484755" y="2060575"/>
              <a:ext cx="2138045" cy="180975"/>
              <a:chOff x="2484755" y="2060575"/>
              <a:chExt cx="2138045" cy="180975"/>
            </a:xfrm>
          </p:grpSpPr>
          <p:cxnSp>
            <p:nvCxnSpPr>
              <p:cNvPr id="30729" name="直接连接符 4"/>
              <p:cNvCxnSpPr>
                <a:cxnSpLocks noChangeShapeType="1"/>
              </p:cNvCxnSpPr>
              <p:nvPr/>
            </p:nvCxnSpPr>
            <p:spPr bwMode="auto">
              <a:xfrm>
                <a:off x="2484755" y="2142490"/>
                <a:ext cx="1995805" cy="0"/>
              </a:xfrm>
              <a:prstGeom prst="line">
                <a:avLst/>
              </a:prstGeom>
              <a:noFill/>
              <a:ln w="9525">
                <a:solidFill>
                  <a:srgbClr val="5C126B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30730" name="椭圆 5"/>
              <p:cNvSpPr>
                <a:spLocks noChangeArrowheads="1"/>
              </p:cNvSpPr>
              <p:nvPr/>
            </p:nvSpPr>
            <p:spPr bwMode="auto">
              <a:xfrm>
                <a:off x="4460875" y="2060575"/>
                <a:ext cx="161925" cy="180975"/>
              </a:xfrm>
              <a:prstGeom prst="ellipse">
                <a:avLst/>
              </a:prstGeom>
              <a:solidFill>
                <a:srgbClr val="5C12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500"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30726" name="组合 5"/>
            <p:cNvGrpSpPr/>
            <p:nvPr/>
          </p:nvGrpSpPr>
          <p:grpSpPr bwMode="auto">
            <a:xfrm rot="10800000">
              <a:off x="4622800" y="4471670"/>
              <a:ext cx="2138045" cy="180975"/>
              <a:chOff x="4622800" y="4471670"/>
              <a:chExt cx="2138045" cy="180975"/>
            </a:xfrm>
          </p:grpSpPr>
          <p:cxnSp>
            <p:nvCxnSpPr>
              <p:cNvPr id="30727" name="直接连接符 4"/>
              <p:cNvCxnSpPr>
                <a:cxnSpLocks noChangeShapeType="1"/>
              </p:cNvCxnSpPr>
              <p:nvPr/>
            </p:nvCxnSpPr>
            <p:spPr bwMode="auto">
              <a:xfrm>
                <a:off x="4765040" y="4570095"/>
                <a:ext cx="1995805" cy="0"/>
              </a:xfrm>
              <a:prstGeom prst="line">
                <a:avLst/>
              </a:prstGeom>
              <a:noFill/>
              <a:ln w="9525">
                <a:solidFill>
                  <a:srgbClr val="5C126B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30728" name="椭圆 5"/>
              <p:cNvSpPr>
                <a:spLocks noChangeArrowheads="1"/>
              </p:cNvSpPr>
              <p:nvPr/>
            </p:nvSpPr>
            <p:spPr bwMode="auto">
              <a:xfrm>
                <a:off x="4622165" y="4471670"/>
                <a:ext cx="161925" cy="180975"/>
              </a:xfrm>
              <a:prstGeom prst="ellipse">
                <a:avLst/>
              </a:prstGeom>
              <a:solidFill>
                <a:srgbClr val="5C12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500">
                  <a:latin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占位符 30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Images &amp; Sentiments</a:t>
            </a:r>
            <a:endParaRPr lang="zh-CN" altLang="en-US" dirty="0"/>
          </a:p>
        </p:txBody>
      </p:sp>
      <p:pic>
        <p:nvPicPr>
          <p:cNvPr id="10" name="Inhaltsplatzhalt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055" r="-19055"/>
          <a:stretch>
            <a:fillRect/>
          </a:stretch>
        </p:blipFill>
        <p:spPr>
          <a:xfrm>
            <a:off x="-71755" y="1315720"/>
            <a:ext cx="4639945" cy="2275205"/>
          </a:xfrm>
          <a:prstGeom prst="rect">
            <a:avLst/>
          </a:prstGeom>
          <a:noFill/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046220" y="1315720"/>
            <a:ext cx="1518285" cy="2275205"/>
          </a:xfrm>
          <a:prstGeom prst="rect">
            <a:avLst/>
          </a:prstGeom>
          <a:noFill/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698490" y="1315720"/>
            <a:ext cx="2882265" cy="2275205"/>
          </a:xfrm>
          <a:prstGeom prst="rect">
            <a:avLst/>
          </a:prstGeom>
          <a:noFill/>
        </p:spPr>
      </p:pic>
      <p:sp>
        <p:nvSpPr>
          <p:cNvPr id="32" name="Content Placeholder 31"/>
          <p:cNvSpPr txBox="1">
            <a:spLocks noGrp="1"/>
          </p:cNvSpPr>
          <p:nvPr>
            <p:ph idx="11"/>
          </p:nvPr>
        </p:nvSpPr>
        <p:spPr>
          <a:xfrm>
            <a:off x="512445" y="3429000"/>
            <a:ext cx="8633460" cy="179324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solidFill>
                  <a:srgbClr val="80007F"/>
                </a:solidFill>
                <a:latin typeface="Calibri" charset="0"/>
                <a:ea typeface="Calibri" charset="0"/>
              </a:rPr>
              <a:t>Sentiment </a:t>
            </a:r>
            <a:r>
              <a:rPr lang="en-US" altLang="ko-KR" sz="2000" b="0" cap="none" dirty="0" smtClean="0">
                <a:latin typeface="Calibri" charset="0"/>
                <a:ea typeface="Calibri" charset="0"/>
              </a:rPr>
              <a:t>refers to the experience of feeling or emotion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Three constituents of sentiment: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1800" b="1" cap="none" dirty="0" smtClean="0">
                <a:latin typeface="Calibri" charset="0"/>
                <a:ea typeface="Calibri" charset="0"/>
              </a:rPr>
              <a:t>Subject Experience</a:t>
            </a:r>
            <a:r>
              <a:rPr lang="en-US" altLang="ko-KR" sz="1800" b="0" cap="none" dirty="0" smtClean="0">
                <a:latin typeface="Calibri" charset="0"/>
                <a:ea typeface="Calibri" charset="0"/>
              </a:rPr>
              <a:t>: individual's self-perception towards different emotional states.</a:t>
            </a: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1800" b="1" cap="none" dirty="0" smtClean="0">
                <a:latin typeface="Calibri" charset="0"/>
                <a:ea typeface="Calibri" charset="0"/>
              </a:rPr>
              <a:t>External Behavior: </a:t>
            </a:r>
            <a:r>
              <a:rPr lang="en-US" altLang="ko-KR" sz="1800" b="0" cap="none" dirty="0" smtClean="0">
                <a:latin typeface="Calibri" charset="0"/>
                <a:ea typeface="Calibri" charset="0"/>
              </a:rPr>
              <a:t>the physical part of reaction, e.g., expression. </a:t>
            </a: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Font typeface="Arial"/>
              <a:buChar char="•"/>
            </a:pPr>
            <a:r>
              <a:rPr lang="en-US" altLang="ko-KR" sz="1800" b="1" cap="none" dirty="0" smtClean="0">
                <a:solidFill>
                  <a:srgbClr val="823884"/>
                </a:solidFill>
                <a:latin typeface="Calibri" charset="0"/>
                <a:ea typeface="Calibri" charset="0"/>
              </a:rPr>
              <a:t>Physical Arousal: </a:t>
            </a:r>
            <a:r>
              <a:rPr lang="en-US" altLang="ko-KR" sz="1800" b="0" cap="none" dirty="0" smtClean="0">
                <a:latin typeface="Calibri" charset="0"/>
                <a:ea typeface="Calibri" charset="0"/>
              </a:rPr>
              <a:t>the emotional response when given different stimuli.</a:t>
            </a:r>
            <a:endParaRPr lang="ko-KR" altLang="en-US" sz="1800" b="0" cap="none" dirty="0" smtClean="0">
              <a:latin typeface="Calibri" charset="0"/>
              <a:ea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499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 txBox="1">
            <a:spLocks noGrp="1"/>
          </p:cNvSpPr>
          <p:nvPr>
            <p:ph idx="1"/>
          </p:nvPr>
        </p:nvSpPr>
        <p:spPr>
          <a:xfrm>
            <a:off x="295910" y="1225550"/>
            <a:ext cx="8517890" cy="495300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400" b="0" cap="none" dirty="0" smtClean="0">
                <a:latin typeface="Calibri" charset="0"/>
                <a:ea typeface="Calibri" charset="0"/>
              </a:rPr>
              <a:t> Algorithms to identify sentiment have many applications:</a:t>
            </a:r>
            <a:endParaRPr lang="ko-KR" altLang="en-US" sz="2400" b="0" cap="none" dirty="0" smtClean="0">
              <a:latin typeface="Calibri" charset="0"/>
              <a:ea typeface="Calibri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0"/>
          </p:nvPr>
        </p:nvSpPr>
        <p:spPr>
          <a:xfrm>
            <a:off x="949325" y="159385"/>
            <a:ext cx="5800725" cy="5746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base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chemeClr val="bg1"/>
                </a:solidFill>
                <a:latin typeface="Calibri" charset="0"/>
                <a:ea typeface="Calibri" charset="0"/>
              </a:rPr>
              <a:t>Images &amp; Sentiments</a:t>
            </a:r>
            <a:endParaRPr lang="ko-KR" altLang="en-US" sz="3200" b="0" cap="none" dirty="0" smtClean="0">
              <a:solidFill>
                <a:schemeClr val="bg1"/>
              </a:solidFill>
              <a:latin typeface="Calibri" charset="0"/>
              <a:ea typeface="Calibri" charset="0"/>
            </a:endParaRPr>
          </a:p>
        </p:txBody>
      </p:sp>
      <p:pic>
        <p:nvPicPr>
          <p:cNvPr id="4" name="Picture 3" descr="/Users/sherleen/Library/Group Containers/L48J367XN4.com.infraware.PolarisOffice/EngineTemp/7248/fImage111192204555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87" r="25035"/>
          <a:stretch>
            <a:fillRect/>
          </a:stretch>
        </p:blipFill>
        <p:spPr>
          <a:xfrm>
            <a:off x="4881245" y="1823720"/>
            <a:ext cx="1946275" cy="1646555"/>
          </a:xfrm>
          <a:prstGeom prst="rect">
            <a:avLst/>
          </a:prstGeom>
          <a:noFill/>
        </p:spPr>
      </p:pic>
      <p:pic>
        <p:nvPicPr>
          <p:cNvPr id="5" name="Picture 4" descr="/Users/sherleen/Library/Group Containers/L48J367XN4.com.infraware.PolarisOffice/EngineTemp/7248/fImage794802056325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450" y="1819275"/>
            <a:ext cx="1793240" cy="1651000"/>
          </a:xfrm>
          <a:prstGeom prst="rect">
            <a:avLst/>
          </a:prstGeom>
          <a:noFill/>
        </p:spPr>
      </p:pic>
      <p:pic>
        <p:nvPicPr>
          <p:cNvPr id="6" name="Picture 5" descr="/Users/sherleen/Library/Group Containers/L48J367XN4.com.infraware.PolarisOffice/EngineTemp/7248/fImage1207442065606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325" y="4314825"/>
            <a:ext cx="2210435" cy="1662430"/>
          </a:xfrm>
          <a:prstGeom prst="rect">
            <a:avLst/>
          </a:prstGeom>
          <a:noFill/>
        </p:spPr>
      </p:pic>
      <p:sp>
        <p:nvSpPr>
          <p:cNvPr id="7" name="Text Box 6"/>
          <p:cNvSpPr txBox="1">
            <a:spLocks/>
          </p:cNvSpPr>
          <p:nvPr/>
        </p:nvSpPr>
        <p:spPr>
          <a:xfrm>
            <a:off x="1393190" y="3548380"/>
            <a:ext cx="2333625" cy="30797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blog recommendation</a:t>
            </a:r>
            <a:endParaRPr lang="ko-KR" altLang="en-US" sz="1600" b="0" cap="none" dirty="0" smtClean="0">
              <a:solidFill>
                <a:schemeClr val="tx1"/>
              </a:solidFill>
              <a:latin typeface="Times New Roman" charset="0"/>
              <a:ea typeface="Times New Roman" charset="0"/>
            </a:endParaRPr>
          </a:p>
        </p:txBody>
      </p:sp>
      <p:sp>
        <p:nvSpPr>
          <p:cNvPr id="8" name="Text Box 7"/>
          <p:cNvSpPr txBox="1">
            <a:spLocks/>
          </p:cNvSpPr>
          <p:nvPr/>
        </p:nvSpPr>
        <p:spPr>
          <a:xfrm>
            <a:off x="4786630" y="3547745"/>
            <a:ext cx="2333625" cy="30797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behaviour targeting</a:t>
            </a:r>
            <a:endParaRPr lang="ko-KR" altLang="en-US" sz="1600" b="0" cap="none" dirty="0" smtClean="0">
              <a:solidFill>
                <a:schemeClr val="tx1"/>
              </a:solidFill>
              <a:latin typeface="Times New Roman" charset="0"/>
              <a:ea typeface="Times New Roman" charset="0"/>
            </a:endParaRPr>
          </a:p>
        </p:txBody>
      </p:sp>
      <p:sp>
        <p:nvSpPr>
          <p:cNvPr id="9" name="Text Box 8"/>
          <p:cNvSpPr txBox="1">
            <a:spLocks/>
          </p:cNvSpPr>
          <p:nvPr/>
        </p:nvSpPr>
        <p:spPr>
          <a:xfrm>
            <a:off x="1452245" y="6024880"/>
            <a:ext cx="2333625" cy="30797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marketing</a:t>
            </a:r>
            <a:endParaRPr lang="ko-KR" altLang="en-US" sz="1600" b="0" cap="none" dirty="0" smtClean="0">
              <a:solidFill>
                <a:schemeClr val="tx1"/>
              </a:solidFill>
              <a:latin typeface="Times New Roman" charset="0"/>
              <a:ea typeface="Times New Roman" charset="0"/>
            </a:endParaRPr>
          </a:p>
        </p:txBody>
      </p:sp>
      <p:pic>
        <p:nvPicPr>
          <p:cNvPr id="10" name="Picture 9" descr="/Users/sherleen/Library/Group Containers/L48J367XN4.com.infraware.PolarisOffice/EngineTemp/7248/fImage3454462104187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880" y="4240530"/>
            <a:ext cx="2084070" cy="1653540"/>
          </a:xfrm>
          <a:prstGeom prst="rect">
            <a:avLst/>
          </a:prstGeom>
          <a:noFill/>
        </p:spPr>
      </p:pic>
      <p:sp>
        <p:nvSpPr>
          <p:cNvPr id="11" name="Text Box 10"/>
          <p:cNvSpPr txBox="1">
            <a:spLocks/>
          </p:cNvSpPr>
          <p:nvPr/>
        </p:nvSpPr>
        <p:spPr>
          <a:xfrm>
            <a:off x="4750435" y="6024880"/>
            <a:ext cx="2333625" cy="30797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Appreciation of Art</a:t>
            </a:r>
            <a:endParaRPr lang="ko-KR" altLang="en-US" sz="1600" b="0" cap="none" dirty="0" smtClean="0">
              <a:solidFill>
                <a:schemeClr val="tx1"/>
              </a:solidFill>
              <a:latin typeface="Times New Roman" charset="0"/>
              <a:ea typeface="Times New Roman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 txBox="1">
            <a:spLocks noGrp="1"/>
          </p:cNvSpPr>
          <p:nvPr>
            <p:ph idx="1"/>
          </p:nvPr>
        </p:nvSpPr>
        <p:spPr>
          <a:xfrm>
            <a:off x="285750" y="4215130"/>
            <a:ext cx="4394835" cy="16573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Sentiment Distribution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457200" indent="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b="0" cap="none" dirty="0" smtClean="0">
                <a:latin typeface="Calibri" charset="0"/>
                <a:ea typeface="Calibri" charset="0"/>
              </a:rPr>
              <a:t>Representing the degree to which each label describe the instance </a:t>
            </a:r>
            <a:endParaRPr lang="ko-KR" altLang="en-US" sz="1800" b="0" cap="none" dirty="0" smtClean="0">
              <a:latin typeface="Calibri" charset="0"/>
              <a:ea typeface="Calibri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1360" cy="57531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base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chemeClr val="bg1"/>
                </a:solidFill>
                <a:latin typeface="Calibri" charset="0"/>
                <a:ea typeface="Calibri" charset="0"/>
              </a:rPr>
              <a:t>How to model sentiment?</a:t>
            </a:r>
            <a:endParaRPr lang="ko-KR" altLang="en-US" sz="3200" b="0" cap="none" dirty="0" smtClean="0">
              <a:solidFill>
                <a:schemeClr val="bg1"/>
              </a:solidFill>
              <a:latin typeface="Calibri" charset="0"/>
              <a:ea typeface="Calibri" charset="0"/>
            </a:endParaRPr>
          </a:p>
        </p:txBody>
      </p:sp>
      <p:sp>
        <p:nvSpPr>
          <p:cNvPr id="8" name="文本框 9"/>
          <p:cNvSpPr txBox="1">
            <a:spLocks/>
          </p:cNvSpPr>
          <p:nvPr/>
        </p:nvSpPr>
        <p:spPr bwMode="auto">
          <a:xfrm>
            <a:off x="267970" y="5770880"/>
            <a:ext cx="8143239" cy="9556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cap="none" dirty="0" smtClean="0">
                <a:solidFill>
                  <a:schemeClr val="bg1">
                    <a:lumMod val="50000"/>
                  </a:schemeClr>
                </a:solidFill>
                <a:latin typeface="Times New Roman" charset="0"/>
                <a:ea typeface="Times New Roman" charset="0"/>
              </a:rPr>
              <a:t>Mikels et al., Emotional category data on images from the international affective picture system (BRM’05)</a:t>
            </a:r>
            <a:endParaRPr lang="ko-KR" altLang="en-US" sz="1400" b="0" cap="none" dirty="0" smtClean="0">
              <a:solidFill>
                <a:schemeClr val="bg1">
                  <a:lumMod val="50000"/>
                </a:schemeClr>
              </a:solidFill>
              <a:latin typeface="Times New Roman" charset="0"/>
              <a:ea typeface="Times New Roman" charset="0"/>
            </a:endParaRPr>
          </a:p>
          <a:p>
            <a:pPr marL="0" indent="0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cap="none" dirty="0" smtClean="0">
                <a:solidFill>
                  <a:schemeClr val="bg1">
                    <a:lumMod val="50000"/>
                  </a:schemeClr>
                </a:solidFill>
                <a:latin typeface="Times New Roman" charset="0"/>
                <a:ea typeface="Times New Roman" charset="0"/>
              </a:rPr>
              <a:t>JufengYang et al., Learning Visual Sentiment Distributions via Augmented Conditional Probability Neural Network (AAAI’17)</a:t>
            </a:r>
            <a:br>
              <a:rPr lang="en-US" altLang="ko-KR" sz="1400" b="0" cap="none" dirty="0" smtClean="0">
                <a:solidFill>
                  <a:schemeClr val="bg1">
                    <a:lumMod val="50000"/>
                  </a:schemeClr>
                </a:solidFill>
                <a:latin typeface="Times New Roman" charset="0"/>
                <a:ea typeface="Times New Roman" charset="0"/>
              </a:rPr>
            </a:br>
            <a:endParaRPr lang="ko-KR" altLang="en-US" sz="1400" b="0" cap="none" dirty="0" smtClean="0">
              <a:solidFill>
                <a:schemeClr val="bg1">
                  <a:lumMod val="50000"/>
                </a:schemeClr>
              </a:solidFill>
              <a:latin typeface="Times New Roman" charset="0"/>
              <a:ea typeface="Times New Roma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368935" y="1428750"/>
            <a:ext cx="8192770" cy="3740150"/>
            <a:chOff x="368935" y="1428750"/>
            <a:chExt cx="8192770" cy="3740150"/>
          </a:xfrm>
        </p:grpSpPr>
        <p:grpSp>
          <p:nvGrpSpPr>
            <p:cNvPr id="12" name="Group 11"/>
            <p:cNvGrpSpPr/>
            <p:nvPr/>
          </p:nvGrpSpPr>
          <p:grpSpPr>
            <a:xfrm>
              <a:off x="368935" y="1428750"/>
              <a:ext cx="8025765" cy="3286760"/>
              <a:chOff x="368935" y="1428750"/>
              <a:chExt cx="8025765" cy="3286760"/>
            </a:xfrm>
          </p:grpSpPr>
          <p:pic>
            <p:nvPicPr>
              <p:cNvPr id="4" name="Picture 5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44515" y="1962785"/>
                <a:ext cx="2750185" cy="2752725"/>
              </a:xfrm>
              <a:prstGeom prst="rect">
                <a:avLst/>
              </a:prstGeom>
              <a:noFill/>
              <a:ln w="0">
                <a:noFill/>
                <a:prstDash/>
              </a:ln>
            </p:spPr>
          </p:pic>
          <p:sp>
            <p:nvSpPr>
              <p:cNvPr id="10" name="Text Box 9"/>
              <p:cNvSpPr txBox="1">
                <a:spLocks/>
              </p:cNvSpPr>
              <p:nvPr/>
            </p:nvSpPr>
            <p:spPr>
              <a:xfrm>
                <a:off x="368935" y="1428750"/>
                <a:ext cx="4573270" cy="152019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228600" indent="-228600" algn="l" defTabSz="914400" eaLnBrk="0" fontAlgn="base" latinLnBrk="0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>
                    <a:srgbClr val="823884"/>
                  </a:buClr>
                  <a:buSzPct val="98000"/>
                  <a:buFont typeface="Wingdings 2"/>
                  <a:buChar char="¤"/>
                </a:pPr>
                <a:r>
                  <a:rPr lang="en-US" altLang="ko-KR" sz="2000" b="0" cap="none" dirty="0" smtClean="0">
                    <a:latin typeface="Calibri" charset="0"/>
                    <a:ea typeface="Calibri" charset="0"/>
                  </a:rPr>
                  <a:t> Psychological model</a:t>
                </a:r>
                <a:endParaRPr lang="ko-KR" altLang="en-US" sz="2000" b="0" cap="none" dirty="0" smtClean="0">
                  <a:latin typeface="Calibri" charset="0"/>
                  <a:ea typeface="Calibri" charset="0"/>
                </a:endParaRPr>
              </a:p>
              <a:p>
                <a:pPr marL="457200" indent="0" algn="l" defTabSz="914400" eaLnBrk="0" fontAlgn="base" latinLnBrk="0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800" b="0" cap="none" dirty="0" smtClean="0">
                    <a:latin typeface="Calibri" charset="0"/>
                    <a:ea typeface="Calibri" charset="0"/>
                  </a:rPr>
                  <a:t>Valence (the level of pleasure)</a:t>
                </a:r>
                <a:endParaRPr lang="ko-KR" altLang="en-US" sz="1800" b="0" cap="none" dirty="0" smtClean="0">
                  <a:latin typeface="Calibri" charset="0"/>
                  <a:ea typeface="Calibri" charset="0"/>
                </a:endParaRPr>
              </a:p>
              <a:p>
                <a:pPr marL="457200" indent="0" algn="l" defTabSz="914400" eaLnBrk="0" fontAlgn="base" latinLnBrk="0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800" b="0" cap="none" dirty="0" smtClean="0">
                    <a:latin typeface="Calibri" charset="0"/>
                    <a:ea typeface="Calibri" charset="0"/>
                  </a:rPr>
                  <a:t>Arousal (intensity of the experience)</a:t>
                </a:r>
                <a:endParaRPr lang="ko-KR" altLang="en-US" sz="1800" b="0" cap="none" dirty="0" smtClean="0">
                  <a:latin typeface="Calibri" charset="0"/>
                  <a:ea typeface="Calibri" charset="0"/>
                </a:endParaRPr>
              </a:p>
              <a:p>
                <a:pPr marL="457200" indent="0" algn="l" defTabSz="914400" eaLnBrk="0" fontAlgn="base" latinLnBrk="0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800" b="0" cap="none" dirty="0" smtClean="0">
                    <a:latin typeface="Calibri" charset="0"/>
                    <a:ea typeface="Calibri" charset="0"/>
                  </a:rPr>
                  <a:t>Dominance (the degree of control)</a:t>
                </a:r>
                <a:endParaRPr lang="ko-KR" altLang="en-US" sz="1800" b="0" cap="none" dirty="0" smtClean="0">
                  <a:latin typeface="Calibri" charset="0"/>
                  <a:ea typeface="Calibri" charset="0"/>
                </a:endParaRPr>
              </a:p>
            </p:txBody>
          </p:sp>
        </p:grpSp>
        <p:sp>
          <p:nvSpPr>
            <p:cNvPr id="13" name="Text Box 12"/>
            <p:cNvSpPr txBox="1">
              <a:spLocks/>
            </p:cNvSpPr>
            <p:nvPr/>
          </p:nvSpPr>
          <p:spPr>
            <a:xfrm>
              <a:off x="5667375" y="4798695"/>
              <a:ext cx="2727325" cy="37020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anchor="t">
              <a:spAutoFit/>
            </a:bodyPr>
            <a:lstStyle/>
            <a:p>
              <a:pPr marL="0" indent="0" algn="ctr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800" b="0" cap="none" dirty="0" smtClean="0">
                  <a:solidFill>
                    <a:schemeClr val="tx1"/>
                  </a:solidFill>
                  <a:latin typeface="Times New Roman" charset="0"/>
                  <a:ea typeface="Times New Roman" charset="0"/>
                </a:rPr>
                <a:t>Valenca</a:t>
              </a:r>
              <a:endParaRPr lang="ko-KR" altLang="en-US" sz="1800" b="0" cap="none" dirty="0" smtClean="0">
                <a:solidFill>
                  <a:schemeClr val="tx1"/>
                </a:solidFill>
                <a:latin typeface="Times New Roman" charset="0"/>
                <a:ea typeface="Times New Roman" charset="0"/>
              </a:endParaRPr>
            </a:p>
          </p:txBody>
        </p:sp>
        <p:sp>
          <p:nvSpPr>
            <p:cNvPr id="14" name="Text Box 13"/>
            <p:cNvSpPr txBox="1">
              <a:spLocks/>
            </p:cNvSpPr>
            <p:nvPr/>
          </p:nvSpPr>
          <p:spPr>
            <a:xfrm flipH="1" flipV="1">
              <a:off x="5055870" y="1940560"/>
              <a:ext cx="456565" cy="277495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eaVert" wrap="square" lIns="89535" tIns="46355" rIns="89535" bIns="46355" anchor="t">
              <a:spAutoFit/>
            </a:bodyPr>
            <a:lstStyle/>
            <a:p>
              <a:pPr marL="0" indent="0" algn="ctr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800" b="0" cap="none" dirty="0" smtClean="0">
                  <a:solidFill>
                    <a:schemeClr val="tx1"/>
                  </a:solidFill>
                  <a:latin typeface="Times New Roman" charset="0"/>
                  <a:ea typeface="Times New Roman" charset="0"/>
                </a:rPr>
                <a:t>Arousal</a:t>
              </a:r>
              <a:endParaRPr lang="ko-KR" altLang="en-US" sz="1800" b="0" cap="none" dirty="0" smtClean="0">
                <a:solidFill>
                  <a:schemeClr val="tx1"/>
                </a:solidFill>
                <a:latin typeface="Times New Roman" charset="0"/>
                <a:ea typeface="Times New Roman" charset="0"/>
              </a:endParaRPr>
            </a:p>
          </p:txBody>
        </p:sp>
        <p:cxnSp>
          <p:nvCxnSpPr>
            <p:cNvPr id="15" name="Arrow 14"/>
            <p:cNvCxnSpPr/>
            <p:nvPr/>
          </p:nvCxnSpPr>
          <p:spPr>
            <a:xfrm>
              <a:off x="5679440" y="4674870"/>
              <a:ext cx="2882265" cy="1270"/>
            </a:xfrm>
            <a:prstGeom prst="straightConnector1">
              <a:avLst/>
            </a:prstGeom>
            <a:ln w="6350" cap="flat" cmpd="sng">
              <a:solidFill>
                <a:srgbClr val="000000">
                  <a:alpha val="100000"/>
                </a:srgbClr>
              </a:solidFill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Arrow 15"/>
            <p:cNvCxnSpPr/>
            <p:nvPr/>
          </p:nvCxnSpPr>
          <p:spPr>
            <a:xfrm flipH="1" flipV="1">
              <a:off x="5691505" y="1809750"/>
              <a:ext cx="11430" cy="2880995"/>
            </a:xfrm>
            <a:prstGeom prst="straightConnector1">
              <a:avLst/>
            </a:prstGeom>
            <a:ln w="6350" cap="flat" cmpd="sng">
              <a:solidFill>
                <a:srgbClr val="000000">
                  <a:alpha val="100000"/>
                </a:srgbClr>
              </a:solidFill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370205" y="1631315"/>
            <a:ext cx="8620760" cy="3594100"/>
            <a:chOff x="370205" y="1631315"/>
            <a:chExt cx="8620760" cy="3594100"/>
          </a:xfrm>
        </p:grpSpPr>
        <p:grpSp>
          <p:nvGrpSpPr>
            <p:cNvPr id="19" name="Group 18"/>
            <p:cNvGrpSpPr/>
            <p:nvPr/>
          </p:nvGrpSpPr>
          <p:grpSpPr>
            <a:xfrm>
              <a:off x="370205" y="1631315"/>
              <a:ext cx="8620760" cy="2482850"/>
              <a:chOff x="370205" y="1631315"/>
              <a:chExt cx="8620760" cy="2482850"/>
            </a:xfrm>
          </p:grpSpPr>
          <p:sp>
            <p:nvSpPr>
              <p:cNvPr id="11" name="Text Box 10"/>
              <p:cNvSpPr txBox="1">
                <a:spLocks/>
              </p:cNvSpPr>
              <p:nvPr/>
            </p:nvSpPr>
            <p:spPr>
              <a:xfrm>
                <a:off x="370205" y="2997835"/>
                <a:ext cx="4573270" cy="111633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228600" indent="-228600" algn="l" defTabSz="914400" eaLnBrk="0" fontAlgn="base" latinLnBrk="0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>
                    <a:srgbClr val="823884"/>
                  </a:buClr>
                  <a:buSzPct val="98000"/>
                  <a:buFont typeface="Wingdings 2"/>
                  <a:buChar char="¤"/>
                </a:pPr>
                <a:r>
                  <a:rPr lang="en-US" altLang="ko-KR" sz="2000" b="0" cap="none" dirty="0" smtClean="0">
                    <a:latin typeface="Calibri" charset="0"/>
                    <a:ea typeface="Calibri" charset="0"/>
                  </a:rPr>
                  <a:t> Emotion categories:</a:t>
                </a:r>
                <a:endParaRPr lang="ko-KR" altLang="en-US" sz="2000" b="0" cap="none" dirty="0" smtClean="0">
                  <a:latin typeface="Calibri" charset="0"/>
                  <a:ea typeface="Calibri" charset="0"/>
                </a:endParaRPr>
              </a:p>
              <a:p>
                <a:pPr marL="0" indent="0" algn="l" defTabSz="914400" eaLnBrk="0" fontAlgn="base" latinLnBrk="0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000" b="0" cap="none" dirty="0" smtClean="0">
                    <a:latin typeface="Calibri" charset="0"/>
                    <a:ea typeface="Calibri" charset="0"/>
                  </a:rPr>
                  <a:t>        Positive, Negative, Neutral</a:t>
                </a:r>
                <a:endParaRPr lang="ko-KR" altLang="en-US" sz="2000" b="0" cap="none" dirty="0" smtClean="0">
                  <a:latin typeface="Calibri" charset="0"/>
                  <a:ea typeface="Calibri" charset="0"/>
                </a:endParaRPr>
              </a:p>
              <a:p>
                <a:pPr marL="0" indent="254000" algn="l" defTabSz="914400" eaLnBrk="0" fontAlgn="base" latinLnBrk="0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800" b="0" cap="none" dirty="0" smtClean="0">
                    <a:latin typeface="Calibri" charset="0"/>
                    <a:ea typeface="Calibri" charset="0"/>
                  </a:rPr>
                  <a:t>    Amuse, Awe, Excitement, Contentment</a:t>
                </a:r>
                <a:endParaRPr lang="ko-KR" altLang="en-US" sz="1800" b="0" cap="none" dirty="0" smtClean="0">
                  <a:latin typeface="Calibri" charset="0"/>
                  <a:ea typeface="Calibri" charset="0"/>
                </a:endParaRPr>
              </a:p>
              <a:p>
                <a:pPr marL="0" indent="254000" algn="l" defTabSz="914400" eaLnBrk="0" fontAlgn="base" latinLnBrk="0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800" b="0" cap="none" dirty="0" smtClean="0">
                    <a:latin typeface="Calibri" charset="0"/>
                    <a:ea typeface="Calibri" charset="0"/>
                  </a:rPr>
                  <a:t>    Anger, Disgust, Fear, Sadness</a:t>
                </a:r>
                <a:endParaRPr lang="ko-KR" altLang="en-US" sz="1800" b="0" cap="none" dirty="0" smtClean="0">
                  <a:latin typeface="Calibri" charset="0"/>
                  <a:ea typeface="Calibri" charset="0"/>
                </a:endParaRPr>
              </a:p>
            </p:txBody>
          </p:sp>
          <p:pic>
            <p:nvPicPr>
              <p:cNvPr id="18" name="Picture 17" descr="/Users/sherleen/Library/Group Containers/L48J367XN4.com.infraware.PolarisOffice/EngineTemp/7248/fImage2683792127230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90110" y="1631315"/>
                <a:ext cx="4300855" cy="2403475"/>
              </a:xfrm>
              <a:prstGeom prst="rect">
                <a:avLst/>
              </a:prstGeom>
              <a:noFill/>
            </p:spPr>
          </p:pic>
        </p:grpSp>
        <p:sp>
          <p:nvSpPr>
            <p:cNvPr id="20" name="Rectangle 19"/>
            <p:cNvSpPr>
              <a:spLocks/>
            </p:cNvSpPr>
            <p:nvPr/>
          </p:nvSpPr>
          <p:spPr>
            <a:xfrm>
              <a:off x="4846955" y="3986530"/>
              <a:ext cx="4108450" cy="1238885"/>
            </a:xfrm>
            <a:prstGeom prst="rect">
              <a:avLst/>
            </a:prstGeom>
            <a:solidFill>
              <a:schemeClr val="bg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5080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latin typeface="Times New Roman" charset="0"/>
                <a:ea typeface="Times New Roman" charset="0"/>
              </a:endParaRPr>
            </a:p>
          </p:txBody>
        </p:sp>
      </p:grpSp>
      <p:pic>
        <p:nvPicPr>
          <p:cNvPr id="9" name="Picture 8" descr="/Users/sherleen/Library/Group Containers/L48J367XN4.com.infraware.PolarisOffice/EngineTemp/7248/fImage2129632554729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61840" y="1678305"/>
            <a:ext cx="4370705" cy="33947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1393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2" animBg="1"/>
      <p:bldP spid="17" grpId="0" animBg="1"/>
      <p:bldP spid="21" grpId="1" animBg="1"/>
      <p:bldP spid="9" grpId="3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295910" y="1225550"/>
            <a:ext cx="5201920" cy="4953000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400" b="0" cap="none" dirty="0" smtClean="0">
                <a:latin typeface="Calibri" charset="0"/>
                <a:ea typeface="Calibri" charset="0"/>
              </a:rPr>
              <a:t> Traditional Classification Methods</a:t>
            </a:r>
            <a:endParaRPr lang="ko-KR" altLang="en-US" sz="24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Preprocessing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11430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1800" b="0" cap="none" dirty="0" smtClean="0">
                <a:latin typeface="Calibri" charset="0"/>
                <a:ea typeface="Calibri" charset="0"/>
              </a:rPr>
              <a:t>Resizing, Cropping, Color space, etc.</a:t>
            </a: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Feature extraction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11430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1800" b="0" cap="none" dirty="0" smtClean="0">
                <a:latin typeface="Calibri" charset="0"/>
                <a:ea typeface="Calibri" charset="0"/>
              </a:rPr>
              <a:t>Low-level feature inspired by psychology and art theory</a:t>
            </a: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11430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1800" b="0" cap="none" dirty="0" smtClean="0">
                <a:latin typeface="Calibri" charset="0"/>
                <a:ea typeface="Calibri" charset="0"/>
              </a:rPr>
              <a:t>Mid-level feature based on the visual concept</a:t>
            </a: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11430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1800" b="0" cap="none" dirty="0" smtClean="0">
                <a:latin typeface="Calibri" charset="0"/>
                <a:ea typeface="Calibri" charset="0"/>
              </a:rPr>
              <a:t>Deep feature using Convolutional Neural Network (CNN)</a:t>
            </a: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Classification (2/8 categories)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11430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1800" b="0" cap="none" dirty="0" smtClean="0">
                <a:latin typeface="Calibri" charset="0"/>
                <a:ea typeface="Calibri" charset="0"/>
              </a:rPr>
              <a:t>SVM </a:t>
            </a: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11430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1800" b="0" cap="none" dirty="0" smtClean="0">
                <a:latin typeface="Calibri" charset="0"/>
                <a:ea typeface="Calibri" charset="0"/>
              </a:rPr>
              <a:t>Bayes</a:t>
            </a: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11430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r>
              <a:rPr lang="en-US" altLang="ko-KR" sz="1800" b="0" cap="none" dirty="0" smtClean="0">
                <a:latin typeface="Calibri" charset="0"/>
                <a:ea typeface="Calibri" charset="0"/>
              </a:rPr>
              <a:t>Neural Network</a:t>
            </a: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0" indent="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11430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endParaRPr lang="ko-KR" altLang="en-US" sz="18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Arial"/>
              <a:buChar char="•"/>
            </a:pPr>
            <a:endParaRPr lang="ko-KR" altLang="en-US" sz="2000" b="0" cap="none" dirty="0" smtClean="0">
              <a:latin typeface="微软雅黑" charset="0"/>
              <a:ea typeface="微软雅黑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Related Work</a:t>
            </a:r>
            <a:endParaRPr lang="zh-CN" altLang="en-US" dirty="0"/>
          </a:p>
        </p:txBody>
      </p:sp>
      <p:pic>
        <p:nvPicPr>
          <p:cNvPr id="6" name="Inhaltsplatzhalter 4"/>
          <p:cNvPicPr>
            <a:picLocks noChangeAspect="1"/>
          </p:cNvPicPr>
          <p:nvPr/>
        </p:nvPicPr>
        <p:blipFill>
          <a:blip r:embed="rId3"/>
          <a:srcRect l="-4594" t="2679" r="761" b="4492"/>
          <a:stretch>
            <a:fillRect/>
          </a:stretch>
        </p:blipFill>
        <p:spPr bwMode="auto">
          <a:xfrm>
            <a:off x="5226050" y="1106805"/>
            <a:ext cx="3839210" cy="485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本框 9"/>
          <p:cNvSpPr txBox="1">
            <a:spLocks noChangeArrowheads="1"/>
          </p:cNvSpPr>
          <p:nvPr/>
        </p:nvSpPr>
        <p:spPr bwMode="auto">
          <a:xfrm>
            <a:off x="18415" y="6187440"/>
            <a:ext cx="9126220" cy="522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91440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cap="none" dirty="0" smtClean="0">
                <a:solidFill>
                  <a:schemeClr val="bg1">
                    <a:lumMod val="50000"/>
                  </a:schemeClr>
                </a:solidFill>
                <a:latin typeface="Times New Roman" charset="0"/>
                <a:ea typeface="Times New Roman" charset="0"/>
              </a:rPr>
              <a:t>Machajdik et al., Affective Image Classiﬁcation using Features Inspired by Psychology and Art Theory(MM’10)</a:t>
            </a:r>
            <a:endParaRPr lang="ko-KR" altLang="en-US" sz="1400" b="0" cap="none" dirty="0" smtClean="0">
              <a:solidFill>
                <a:schemeClr val="bg1">
                  <a:lumMod val="50000"/>
                </a:schemeClr>
              </a:solidFill>
              <a:latin typeface="Times New Roman" charset="0"/>
              <a:ea typeface="Times New Roman" charset="0"/>
            </a:endParaRPr>
          </a:p>
          <a:p>
            <a:pPr marL="0" indent="0" algn="ctr" defTabSz="91440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0" cap="none" dirty="0" smtClean="0">
              <a:solidFill>
                <a:schemeClr val="bg1">
                  <a:lumMod val="50000"/>
                </a:schemeClr>
              </a:solidFill>
              <a:latin typeface="Times New Roman" charset="0"/>
              <a:ea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23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295910" y="1225550"/>
            <a:ext cx="8517890" cy="4953000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400" b="0" cap="none" dirty="0" smtClean="0">
                <a:latin typeface="Calibri" charset="0"/>
                <a:ea typeface="Calibri" charset="0"/>
              </a:rPr>
              <a:t> Transfer from the pre-trained CNN</a:t>
            </a:r>
            <a:endParaRPr lang="ko-KR" altLang="en-US" sz="2400" b="0" cap="none" dirty="0" smtClean="0">
              <a:latin typeface="Calibri" charset="0"/>
              <a:ea typeface="Calibri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Related Work</a:t>
            </a:r>
            <a:endParaRPr lang="zh-CN" altLang="en-US" dirty="0"/>
          </a:p>
        </p:txBody>
      </p:sp>
      <p:sp>
        <p:nvSpPr>
          <p:cNvPr id="6" name="内容占位符 1"/>
          <p:cNvSpPr txBox="1">
            <a:spLocks/>
          </p:cNvSpPr>
          <p:nvPr/>
        </p:nvSpPr>
        <p:spPr>
          <a:xfrm>
            <a:off x="380365" y="5817870"/>
            <a:ext cx="8430260" cy="75374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365760" indent="-255905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cap="none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charset="0"/>
                <a:ea typeface="Times New Roman" charset="0"/>
              </a:rPr>
              <a:t>Visual sentiment prediction with deep convolutional neural networks(arXiv’14)</a:t>
            </a:r>
            <a:endParaRPr lang="ko-KR" altLang="en-US" sz="1400" b="0" cap="none" dirty="0" smtClean="0">
              <a:solidFill>
                <a:schemeClr val="tx1">
                  <a:lumMod val="50000"/>
                  <a:lumOff val="50000"/>
                </a:schemeClr>
              </a:solidFill>
              <a:latin typeface="Times New Roman" charset="0"/>
              <a:ea typeface="Times New Roman" charset="0"/>
            </a:endParaRPr>
          </a:p>
          <a:p>
            <a:pPr marL="365760" indent="-255905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cap="none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charset="0"/>
                <a:ea typeface="Times New Roman" charset="0"/>
              </a:rPr>
              <a:t>Diving deep into sentiment: understanding fine-tuned CNNs for visual sentiment prediction(ACM ASM’15)</a:t>
            </a:r>
            <a:endParaRPr lang="ko-KR" altLang="en-US" sz="1400" b="0" cap="none" dirty="0" smtClean="0">
              <a:solidFill>
                <a:schemeClr val="tx1">
                  <a:lumMod val="50000"/>
                  <a:lumOff val="50000"/>
                </a:schemeClr>
              </a:solidFill>
              <a:latin typeface="Times New Roman" charset="0"/>
              <a:ea typeface="Times New Roman" charset="0"/>
            </a:endParaRPr>
          </a:p>
          <a:p>
            <a:pPr marL="365760" indent="-255905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0" cap="none" dirty="0" smtClean="0">
              <a:solidFill>
                <a:schemeClr val="tx1">
                  <a:lumMod val="50000"/>
                  <a:lumOff val="50000"/>
                </a:schemeClr>
              </a:solidFill>
              <a:latin typeface="Times New Roman" charset="0"/>
              <a:ea typeface="Times New Roman" charset="0"/>
            </a:endParaRPr>
          </a:p>
          <a:p>
            <a:pPr marL="365760" indent="-255905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0" cap="none" dirty="0" smtClean="0">
              <a:ln w="9525" cap="flat" cmpd="sng">
                <a:prstDash/>
              </a:ln>
              <a:solidFill>
                <a:schemeClr val="tx1">
                  <a:lumMod val="50000"/>
                  <a:lumOff val="50000"/>
                </a:schemeClr>
              </a:solidFill>
              <a:latin typeface="Times New Roman" charset="0"/>
              <a:ea typeface="Times New Roman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275" y="1990725"/>
            <a:ext cx="7562215" cy="358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72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295910" y="1225550"/>
            <a:ext cx="8517890" cy="4953000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400" b="0" cap="none" dirty="0" smtClean="0">
                <a:latin typeface="Calibri" charset="0"/>
                <a:ea typeface="Calibri" charset="0"/>
              </a:rPr>
              <a:t> Fine-tune with large-scale nosiy data</a:t>
            </a:r>
            <a:endParaRPr lang="ko-KR" altLang="en-US" sz="2400" b="0" cap="none" dirty="0" smtClean="0">
              <a:latin typeface="Calibri" charset="0"/>
              <a:ea typeface="Calibri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Related Work</a:t>
            </a:r>
            <a:endParaRPr lang="zh-CN" altLang="en-US" dirty="0"/>
          </a:p>
        </p:txBody>
      </p:sp>
      <p:sp>
        <p:nvSpPr>
          <p:cNvPr id="6" name="内容占位符 1"/>
          <p:cNvSpPr txBox="1">
            <a:spLocks/>
          </p:cNvSpPr>
          <p:nvPr/>
        </p:nvSpPr>
        <p:spPr>
          <a:xfrm>
            <a:off x="501015" y="5969635"/>
            <a:ext cx="8419465" cy="75311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365760" indent="-256032">
              <a:buClr>
                <a:schemeClr val="accent1"/>
              </a:buClr>
              <a:buSzPct val="68000"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Robust image sentiment analysis using progressively trained and domain transferred deep networks(AAAI’15)</a:t>
            </a:r>
          </a:p>
          <a:p>
            <a:pPr marL="365760" indent="-256032">
              <a:buClr>
                <a:schemeClr val="accent1"/>
              </a:buClr>
              <a:buSzPct val="68000"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65760" lvl="0" indent="-256032">
              <a:buClr>
                <a:schemeClr val="accent1"/>
              </a:buClr>
              <a:buSzPct val="68000"/>
            </a:pPr>
            <a:endParaRPr kumimoji="0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90" y="2070735"/>
            <a:ext cx="8543925" cy="291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295910" y="1225550"/>
            <a:ext cx="8517255" cy="4952365"/>
          </a:xfrm>
        </p:spPr>
        <p:txBody>
          <a:bodyPr/>
          <a:lstStyle/>
          <a:p>
            <a:r>
              <a:rPr lang="en-US" altLang="zh-CN" dirty="0"/>
              <a:t> Extracting deep features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Related Work</a:t>
            </a:r>
            <a:endParaRPr lang="zh-CN" altLang="en-US" dirty="0"/>
          </a:p>
        </p:txBody>
      </p:sp>
      <p:sp>
        <p:nvSpPr>
          <p:cNvPr id="6" name="内容占位符 1"/>
          <p:cNvSpPr txBox="1">
            <a:spLocks/>
          </p:cNvSpPr>
          <p:nvPr/>
        </p:nvSpPr>
        <p:spPr>
          <a:xfrm>
            <a:off x="1325245" y="6061710"/>
            <a:ext cx="6494780" cy="75311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365760" indent="-256032">
              <a:buClr>
                <a:schemeClr val="accent1"/>
              </a:buClr>
              <a:buSzPct val="68000"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Learning multi-level deep representations for image emotion classification(arXiv’16)</a:t>
            </a:r>
          </a:p>
          <a:p>
            <a:pPr marL="365760" lvl="0" indent="-256032">
              <a:buClr>
                <a:schemeClr val="accent1"/>
              </a:buClr>
              <a:buSzPct val="68000"/>
            </a:pPr>
            <a:endParaRPr kumimoji="0" lang="en-US" altLang="zh-CN" sz="140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pic>
        <p:nvPicPr>
          <p:cNvPr id="4" name="图片 3" descr="/Users/sherleen/Library/Group Containers/L48J367XN4.com.infraware.PolarisOffice/EngineTemp/2542/image15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14755" y="1654810"/>
            <a:ext cx="7096760" cy="440626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69400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 txBox="1">
            <a:spLocks noGrp="1"/>
          </p:cNvSpPr>
          <p:nvPr>
            <p:ph idx="1"/>
          </p:nvPr>
        </p:nvSpPr>
        <p:spPr>
          <a:xfrm>
            <a:off x="233044" y="1241425"/>
            <a:ext cx="6692900" cy="303974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Most existing CNN methods for emotion classification assume a </a:t>
            </a:r>
            <a:r>
              <a:rPr lang="en-US" altLang="ko-KR" sz="2000" b="1" cap="none" dirty="0" smtClean="0">
                <a:latin typeface="Calibri" charset="0"/>
                <a:ea typeface="Calibri" charset="0"/>
              </a:rPr>
              <a:t>single label </a:t>
            </a:r>
            <a:r>
              <a:rPr lang="en-US" altLang="ko-KR" sz="2000" b="0" cap="none" dirty="0" smtClean="0">
                <a:latin typeface="Calibri" charset="0"/>
                <a:ea typeface="Calibri" charset="0"/>
              </a:rPr>
              <a:t>for representing one image.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0" indent="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/>
            </a:r>
            <a:br>
              <a:rPr lang="en-US" altLang="ko-KR" sz="2000" b="0" cap="none" dirty="0" smtClean="0">
                <a:latin typeface="Calibri" charset="0"/>
                <a:ea typeface="Calibri" charset="0"/>
              </a:rPr>
            </a:br>
            <a:endParaRPr lang="ko-KR" altLang="en-US" sz="2000" b="0" cap="none" dirty="0" smtClean="0">
              <a:latin typeface="Calibri" charset="0"/>
              <a:ea typeface="Calibri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949325" y="159385"/>
            <a:ext cx="5800725" cy="574675"/>
          </a:xfrm>
        </p:spPr>
        <p:txBody>
          <a:bodyPr/>
          <a:lstStyle/>
          <a:p>
            <a:r>
              <a:rPr lang="en-US" altLang="zh-CN" dirty="0"/>
              <a:t>Motivation</a:t>
            </a:r>
            <a:endParaRPr lang="zh-CN" altLang="en-US" dirty="0"/>
          </a:p>
        </p:txBody>
      </p:sp>
      <p:sp>
        <p:nvSpPr>
          <p:cNvPr id="13" name="文本框 6"/>
          <p:cNvSpPr txBox="1">
            <a:spLocks noChangeArrowheads="1"/>
          </p:cNvSpPr>
          <p:nvPr/>
        </p:nvSpPr>
        <p:spPr bwMode="auto">
          <a:xfrm>
            <a:off x="3066415" y="6208395"/>
            <a:ext cx="3092450" cy="309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distribution learning (TKDE’16)</a:t>
            </a:r>
          </a:p>
        </p:txBody>
      </p:sp>
      <p:pic>
        <p:nvPicPr>
          <p:cNvPr id="17" name="图片 16" descr="/Users/sherleen/Library/Group Containers/L48J367XN4.com.infraware.PolarisOffice/EngineTemp/7248/image2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99109" y="4274820"/>
            <a:ext cx="2869565" cy="2007870"/>
          </a:xfrm>
          <a:prstGeom prst="rect">
            <a:avLst/>
          </a:prstGeom>
          <a:noFill/>
        </p:spPr>
      </p:pic>
      <p:grpSp>
        <p:nvGrpSpPr>
          <p:cNvPr id="22" name="Group 21"/>
          <p:cNvGrpSpPr/>
          <p:nvPr/>
        </p:nvGrpSpPr>
        <p:grpSpPr>
          <a:xfrm>
            <a:off x="3570605" y="4274820"/>
            <a:ext cx="3627755" cy="1882140"/>
            <a:chOff x="3570605" y="4274820"/>
            <a:chExt cx="3627755" cy="1882140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67225" y="4274820"/>
              <a:ext cx="2730500" cy="1881505"/>
            </a:xfrm>
            <a:prstGeom prst="rect">
              <a:avLst/>
            </a:prstGeom>
          </p:spPr>
        </p:pic>
        <p:sp>
          <p:nvSpPr>
            <p:cNvPr id="18" name="箭头: 右 17"/>
            <p:cNvSpPr/>
            <p:nvPr/>
          </p:nvSpPr>
          <p:spPr>
            <a:xfrm>
              <a:off x="3570605" y="4989195"/>
              <a:ext cx="582930" cy="288925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 descr="/Users/sherleen/Library/Group Containers/L48J367XN4.com.infraware.PolarisOffice/EngineTemp/7248/image18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055485" y="1496695"/>
            <a:ext cx="1990725" cy="2653665"/>
          </a:xfrm>
          <a:prstGeom prst="rect">
            <a:avLst/>
          </a:prstGeom>
          <a:noFill/>
        </p:spPr>
      </p:pic>
      <p:sp>
        <p:nvSpPr>
          <p:cNvPr id="20" name="Text Box 19"/>
          <p:cNvSpPr txBox="1">
            <a:spLocks/>
          </p:cNvSpPr>
          <p:nvPr/>
        </p:nvSpPr>
        <p:spPr>
          <a:xfrm>
            <a:off x="309880" y="1988185"/>
            <a:ext cx="6667500" cy="2310765"/>
          </a:xfrm>
          <a:prstGeom prst="rect">
            <a:avLst/>
          </a:prstGeom>
          <a:noFill/>
        </p:spPr>
        <p:txBody>
          <a:bodyPr vert="horz" wrap="square" lIns="0" tIns="0" rIns="0" bIns="0" numCol="1" anchor="t">
            <a:noAutofit/>
          </a:bodyPr>
          <a:lstStyle/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However, in practical applications: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Images convey a mixture of emotions.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6858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People have different social and cultural backgrounds.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r>
              <a:rPr lang="en-US" altLang="ko-KR" sz="2000" b="0" cap="none" dirty="0" smtClean="0">
                <a:latin typeface="Calibri" charset="0"/>
                <a:ea typeface="Calibri" charset="0"/>
              </a:rPr>
              <a:t> Differen from the object classification, analyzing images at affective level is inherently challenging due to the ambiguous information.</a:t>
            </a:r>
            <a:endParaRPr lang="ko-KR" altLang="en-US" sz="2000" b="0" cap="none" dirty="0" smtClean="0">
              <a:latin typeface="Calibri" charset="0"/>
              <a:ea typeface="Calibri" charset="0"/>
            </a:endParaRPr>
          </a:p>
          <a:p>
            <a:pPr marL="228600" indent="-22860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23884"/>
              </a:buClr>
              <a:buSzPct val="98000"/>
              <a:buFont typeface="Wingdings 2"/>
              <a:buChar char="¤"/>
            </a:pPr>
            <a:endParaRPr lang="ko-KR" altLang="en-US" sz="1800" b="0" cap="none" dirty="0" smtClean="0">
              <a:solidFill>
                <a:schemeClr val="tx1"/>
              </a:solidFill>
              <a:latin typeface="Times New Roman" charset="0"/>
              <a:ea typeface="Times New Roman" charset="0"/>
            </a:endParaRPr>
          </a:p>
        </p:txBody>
      </p:sp>
      <p:sp>
        <p:nvSpPr>
          <p:cNvPr id="21" name="Text Box 20"/>
          <p:cNvSpPr txBox="1">
            <a:spLocks/>
          </p:cNvSpPr>
          <p:nvPr/>
        </p:nvSpPr>
        <p:spPr>
          <a:xfrm>
            <a:off x="427990" y="5614670"/>
            <a:ext cx="8317865" cy="615950"/>
          </a:xfrm>
          <a:prstGeom prst="rect">
            <a:avLst/>
          </a:prstGeom>
          <a:noFill/>
        </p:spPr>
        <p:txBody>
          <a:bodyPr vert="horz" wrap="square" lIns="0" tIns="0" rIns="0" bIns="0" numCol="1" anchor="t">
            <a:noAutofit/>
          </a:bodyPr>
          <a:lstStyle/>
          <a:p>
            <a:pPr marL="0" indent="0" algn="l" defTabSz="914400" eaLnBrk="0" fontAlgn="base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b="0" cap="none" dirty="0" smtClean="0">
              <a:latin typeface="Calibri" charset="0"/>
              <a:ea typeface="Calibri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7" grpId="2" animBg="1"/>
      <p:bldP spid="22" grpId="3" animBg="1"/>
      <p:bldP spid="20" grpId="1" animBg="1"/>
      <p:bldP spid="21" grpId="4" animBg="1"/>
    </p:bldLst>
  </p:timing>
</p:sld>
</file>

<file path=ppt/theme/theme1.xml><?xml version="1.0" encoding="utf-8"?>
<a:theme xmlns:a="http://schemas.openxmlformats.org/drawingml/2006/main" name="主题2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19</Pages>
  <Words>720</Words>
  <Characters>0</Characters>
  <Application>Microsoft Macintosh PowerPoint</Application>
  <DocSecurity>0</DocSecurity>
  <PresentationFormat>全屏显示(4:3)</PresentationFormat>
  <Lines>0</Lines>
  <Paragraphs>157</Paragraphs>
  <Slides>19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19</vt:i4>
      </vt:variant>
    </vt:vector>
  </HeadingPairs>
  <TitlesOfParts>
    <vt:vector size="34" baseType="lpstr">
      <vt:lpstr>±¼¸²</vt:lpstr>
      <vt:lpstr>Arial</vt:lpstr>
      <vt:lpstr>Calibri</vt:lpstr>
      <vt:lpstr>Calibri Light</vt:lpstr>
      <vt:lpstr>Cambria Math</vt:lpstr>
      <vt:lpstr>Times New Roman</vt:lpstr>
      <vt:lpstr>Wingdings</vt:lpstr>
      <vt:lpstr>Wingdings 2</vt:lpstr>
      <vt:lpstr>楷体</vt:lpstr>
      <vt:lpstr>宋体</vt:lpstr>
      <vt:lpstr>微软雅黑</vt:lpstr>
      <vt:lpstr>微软雅黑 Light</vt:lpstr>
      <vt:lpstr>主题2</vt:lpstr>
      <vt:lpstr>Office 主题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Discovering Affective Regions In Deep Convolutional Neural Networks For  Visual Sentiment Prediction</dc:title>
  <dc:creator>msunming</dc:creator>
  <cp:lastModifiedBy>Microsoft Office 用户</cp:lastModifiedBy>
  <cp:revision>5</cp:revision>
  <dcterms:modified xsi:type="dcterms:W3CDTF">2018-03-23T16:55:39Z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2052-10.1.0.6391</vt:lpwstr>
  </property>
</Properties>
</file>